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Lst>
  <p:notesMasterIdLst>
    <p:notesMasterId r:id="rId83"/>
  </p:notesMasterIdLst>
  <p:handoutMasterIdLst>
    <p:handoutMasterId r:id="rId84"/>
  </p:handoutMasterIdLst>
  <p:sldIdLst>
    <p:sldId id="2142532340" r:id="rId5"/>
    <p:sldId id="2146847045" r:id="rId6"/>
    <p:sldId id="2146847134" r:id="rId7"/>
    <p:sldId id="10657" r:id="rId8"/>
    <p:sldId id="2146847126" r:id="rId9"/>
    <p:sldId id="2146847127" r:id="rId10"/>
    <p:sldId id="2146847179" r:id="rId11"/>
    <p:sldId id="2146847046" r:id="rId12"/>
    <p:sldId id="2146847089" r:id="rId13"/>
    <p:sldId id="2146847129" r:id="rId14"/>
    <p:sldId id="2146847048" r:id="rId15"/>
    <p:sldId id="2146847049" r:id="rId16"/>
    <p:sldId id="2146847132" r:id="rId17"/>
    <p:sldId id="2146847133" r:id="rId18"/>
    <p:sldId id="2146847183" r:id="rId19"/>
    <p:sldId id="2146847177" r:id="rId20"/>
    <p:sldId id="2146847131" r:id="rId21"/>
    <p:sldId id="2146847191" r:id="rId22"/>
    <p:sldId id="2146847050" r:id="rId23"/>
    <p:sldId id="2146847185" r:id="rId24"/>
    <p:sldId id="2146847135" r:id="rId25"/>
    <p:sldId id="2146847159" r:id="rId26"/>
    <p:sldId id="2146847192" r:id="rId27"/>
    <p:sldId id="2146847184" r:id="rId28"/>
    <p:sldId id="2146847193" r:id="rId29"/>
    <p:sldId id="2146847096" r:id="rId30"/>
    <p:sldId id="2146847175" r:id="rId31"/>
    <p:sldId id="2146847195" r:id="rId32"/>
    <p:sldId id="2146847156" r:id="rId33"/>
    <p:sldId id="2146847160" r:id="rId34"/>
    <p:sldId id="2146847161" r:id="rId35"/>
    <p:sldId id="2146847162" r:id="rId36"/>
    <p:sldId id="2146847181" r:id="rId37"/>
    <p:sldId id="2146847182" r:id="rId38"/>
    <p:sldId id="2146847158" r:id="rId39"/>
    <p:sldId id="2146847163" r:id="rId40"/>
    <p:sldId id="2146847164" r:id="rId41"/>
    <p:sldId id="2146847157" r:id="rId42"/>
    <p:sldId id="2146847052" r:id="rId43"/>
    <p:sldId id="2146847100" r:id="rId44"/>
    <p:sldId id="2146847137" r:id="rId45"/>
    <p:sldId id="2146847176" r:id="rId46"/>
    <p:sldId id="2146847139" r:id="rId47"/>
    <p:sldId id="2146847054" r:id="rId48"/>
    <p:sldId id="2146847103" r:id="rId49"/>
    <p:sldId id="2146847141" r:id="rId50"/>
    <p:sldId id="2146847198" r:id="rId51"/>
    <p:sldId id="2146847142" r:id="rId52"/>
    <p:sldId id="2146847165" r:id="rId53"/>
    <p:sldId id="2146847167" r:id="rId54"/>
    <p:sldId id="2146847140" r:id="rId55"/>
    <p:sldId id="2146847189" r:id="rId56"/>
    <p:sldId id="2146847196" r:id="rId57"/>
    <p:sldId id="2146847188" r:id="rId58"/>
    <p:sldId id="2146847197" r:id="rId59"/>
    <p:sldId id="2146847056" r:id="rId60"/>
    <p:sldId id="2146847143" r:id="rId61"/>
    <p:sldId id="2146847172" r:id="rId62"/>
    <p:sldId id="2146847174" r:id="rId63"/>
    <p:sldId id="2146847145" r:id="rId64"/>
    <p:sldId id="2146847173" r:id="rId65"/>
    <p:sldId id="2146847107" r:id="rId66"/>
    <p:sldId id="2146847170" r:id="rId67"/>
    <p:sldId id="2146847171" r:id="rId68"/>
    <p:sldId id="2146847144" r:id="rId69"/>
    <p:sldId id="2146847169" r:id="rId70"/>
    <p:sldId id="2146847187" r:id="rId71"/>
    <p:sldId id="2146847058" r:id="rId72"/>
    <p:sldId id="2146847111" r:id="rId73"/>
    <p:sldId id="2146847147" r:id="rId74"/>
    <p:sldId id="2146847146" r:id="rId75"/>
    <p:sldId id="2146847119" r:id="rId76"/>
    <p:sldId id="2146847120" r:id="rId77"/>
    <p:sldId id="2146847186" r:id="rId78"/>
    <p:sldId id="2146847150" r:id="rId79"/>
    <p:sldId id="2146847085" r:id="rId80"/>
    <p:sldId id="2146847084" r:id="rId81"/>
    <p:sldId id="2146847064" r:id="rId8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F65-4D58-4370-B229-5F4CB000B44D}">
          <p14:sldIdLst>
            <p14:sldId id="2142532340"/>
          </p14:sldIdLst>
        </p14:section>
        <p14:section name="Networking" id="{8B3AEA99-85F7-477B-B976-48DC47AA1A88}">
          <p14:sldIdLst>
            <p14:sldId id="2146847045"/>
            <p14:sldId id="2146847134"/>
            <p14:sldId id="10657"/>
            <p14:sldId id="2146847126"/>
            <p14:sldId id="2146847127"/>
            <p14:sldId id="2146847179"/>
          </p14:sldIdLst>
        </p14:section>
        <p14:section name="Security &amp; Identity" id="{1AA42572-B3BD-44F7-813B-C2C647DDBB3C}">
          <p14:sldIdLst>
            <p14:sldId id="2146847046"/>
            <p14:sldId id="2146847089"/>
            <p14:sldId id="2146847129"/>
          </p14:sldIdLst>
        </p14:section>
        <p14:section name="Management &amp; Governance" id="{34181601-6D48-4406-A525-C7B5A12C6C5B}">
          <p14:sldIdLst>
            <p14:sldId id="2146847048"/>
            <p14:sldId id="2146847049"/>
            <p14:sldId id="2146847132"/>
            <p14:sldId id="2146847133"/>
            <p14:sldId id="2146847183"/>
            <p14:sldId id="2146847177"/>
            <p14:sldId id="2146847131"/>
            <p14:sldId id="2146847191"/>
          </p14:sldIdLst>
        </p14:section>
        <p14:section name="Compute" id="{05AA80BB-8802-49AB-8336-A884227CE2F7}">
          <p14:sldIdLst>
            <p14:sldId id="2146847050"/>
            <p14:sldId id="2146847185"/>
            <p14:sldId id="2146847135"/>
            <p14:sldId id="2146847159"/>
            <p14:sldId id="2146847192"/>
            <p14:sldId id="2146847184"/>
            <p14:sldId id="2146847193"/>
            <p14:sldId id="2146847096"/>
            <p14:sldId id="2146847175"/>
            <p14:sldId id="2146847195"/>
            <p14:sldId id="2146847156"/>
            <p14:sldId id="2146847160"/>
            <p14:sldId id="2146847161"/>
            <p14:sldId id="2146847162"/>
            <p14:sldId id="2146847181"/>
            <p14:sldId id="2146847182"/>
            <p14:sldId id="2146847158"/>
            <p14:sldId id="2146847163"/>
            <p14:sldId id="2146847164"/>
            <p14:sldId id="2146847157"/>
          </p14:sldIdLst>
        </p14:section>
        <p14:section name="Storage &amp; Data" id="{1F159046-CE0A-45BC-9D5B-6E6C95980F78}">
          <p14:sldIdLst>
            <p14:sldId id="2146847052"/>
            <p14:sldId id="2146847100"/>
            <p14:sldId id="2146847137"/>
            <p14:sldId id="2146847176"/>
            <p14:sldId id="2146847139"/>
          </p14:sldIdLst>
        </p14:section>
        <p14:section name="Databases" id="{AEAFAE72-AD56-48F3-926B-38BAE269038F}">
          <p14:sldIdLst>
            <p14:sldId id="2146847054"/>
            <p14:sldId id="2146847103"/>
            <p14:sldId id="2146847141"/>
            <p14:sldId id="2146847198"/>
            <p14:sldId id="2146847142"/>
            <p14:sldId id="2146847165"/>
            <p14:sldId id="2146847167"/>
            <p14:sldId id="2146847140"/>
            <p14:sldId id="2146847189"/>
            <p14:sldId id="2146847196"/>
            <p14:sldId id="2146847188"/>
            <p14:sldId id="2146847197"/>
          </p14:sldIdLst>
        </p14:section>
        <p14:section name="Integration" id="{ACBD46A3-6F1C-451B-A154-0A056E0DEFF6}">
          <p14:sldIdLst>
            <p14:sldId id="2146847056"/>
            <p14:sldId id="2146847143"/>
            <p14:sldId id="2146847172"/>
            <p14:sldId id="2146847174"/>
            <p14:sldId id="2146847145"/>
            <p14:sldId id="2146847173"/>
            <p14:sldId id="2146847107"/>
            <p14:sldId id="2146847170"/>
            <p14:sldId id="2146847171"/>
            <p14:sldId id="2146847144"/>
            <p14:sldId id="2146847169"/>
            <p14:sldId id="2146847187"/>
          </p14:sldIdLst>
        </p14:section>
        <p14:section name="ML &amp; AI &amp; IOT" id="{F4E1EAF1-55E9-4CA4-8ADC-28B69C1D66D2}">
          <p14:sldIdLst>
            <p14:sldId id="2146847058"/>
            <p14:sldId id="2146847111"/>
            <p14:sldId id="2146847147"/>
            <p14:sldId id="2146847146"/>
            <p14:sldId id="2146847119"/>
            <p14:sldId id="2146847120"/>
            <p14:sldId id="2146847186"/>
            <p14:sldId id="2146847150"/>
          </p14:sldIdLst>
        </p14:section>
        <p14:section name="Miscellaneous" id="{A1456D7A-93BE-4023-90AA-7269D2F177BA}">
          <p14:sldIdLst/>
        </p14:section>
        <p14:section name="End" id="{82899442-2AC4-4699-95EB-48D45B913575}">
          <p14:sldIdLst>
            <p14:sldId id="2146847085"/>
            <p14:sldId id="2146847084"/>
            <p14:sldId id="2146847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ily Catuzzi" initials="EC" lastIdx="19" clrIdx="9">
    <p:extLst>
      <p:ext uri="{19B8F6BF-5375-455C-9EA6-DF929625EA0E}">
        <p15:presenceInfo xmlns:p15="http://schemas.microsoft.com/office/powerpoint/2012/main" userId="S::Emily_Catuzzi@epam.com::b46d6ad4-ac70-4125-82a7-0ece5134c360" providerId="AD"/>
      </p:ext>
    </p:extLst>
  </p:cmAuthor>
  <p:cmAuthor id="1" name="Laura Brady" initials="LB" lastIdx="52" clrIdx="3">
    <p:extLst>
      <p:ext uri="{19B8F6BF-5375-455C-9EA6-DF929625EA0E}">
        <p15:presenceInfo xmlns:p15="http://schemas.microsoft.com/office/powerpoint/2012/main" userId="S::Laura_Brady@epam.com::b18c91b0-83fb-4c27-875b-18626d50463b" providerId="AD"/>
      </p:ext>
    </p:extLst>
  </p:cmAuthor>
  <p:cmAuthor id="8" name="Gretchen Rice" initials="GR" lastIdx="4" clrIdx="10">
    <p:extLst>
      <p:ext uri="{19B8F6BF-5375-455C-9EA6-DF929625EA0E}">
        <p15:presenceInfo xmlns:p15="http://schemas.microsoft.com/office/powerpoint/2012/main" userId="S::gretchen_rice@epam.com::e279efbb-a837-440d-b0bd-684dd084c605" providerId="AD"/>
      </p:ext>
    </p:extLst>
  </p:cmAuthor>
  <p:cmAuthor id="2" name="Amy Legere" initials="AL" lastIdx="5" clrIdx="5">
    <p:extLst>
      <p:ext uri="{19B8F6BF-5375-455C-9EA6-DF929625EA0E}">
        <p15:presenceInfo xmlns:p15="http://schemas.microsoft.com/office/powerpoint/2012/main" userId="S::Amy_Legere@epam.com::36c3e91a-2059-4c30-8d42-5285dd7a2555" providerId="AD"/>
      </p:ext>
    </p:extLst>
  </p:cmAuthor>
  <p:cmAuthor id="9" name="Jennifer Markowitz" initials="JM" lastIdx="1" clrIdx="11">
    <p:extLst>
      <p:ext uri="{19B8F6BF-5375-455C-9EA6-DF929625EA0E}">
        <p15:presenceInfo xmlns:p15="http://schemas.microsoft.com/office/powerpoint/2012/main" userId="S::jennifer_markowitz@epam.com::f9148081-3671-49e1-8328-0a911bc72bfd" providerId="AD"/>
      </p:ext>
    </p:extLst>
  </p:cmAuthor>
  <p:cmAuthor id="3" name="John Hatz" initials="JH" lastIdx="1" clrIdx="4">
    <p:extLst>
      <p:ext uri="{19B8F6BF-5375-455C-9EA6-DF929625EA0E}">
        <p15:presenceInfo xmlns:p15="http://schemas.microsoft.com/office/powerpoint/2012/main" userId="S-1-5-21-2676001572-3131771074-2776907194-23347" providerId="AD"/>
      </p:ext>
    </p:extLst>
  </p:cmAuthor>
  <p:cmAuthor id="10" name="Nastassia Smolskaya" initials="NS" lastIdx="11" clrIdx="12">
    <p:extLst>
      <p:ext uri="{19B8F6BF-5375-455C-9EA6-DF929625EA0E}">
        <p15:presenceInfo xmlns:p15="http://schemas.microsoft.com/office/powerpoint/2012/main" userId="S::Nastassia_Smolskaya@epam.com::8ff1f7bc-3066-491e-a683-ea021ab0c825" providerId="AD"/>
      </p:ext>
    </p:extLst>
  </p:cmAuthor>
  <p:cmAuthor id="4" name="John Hatz" initials="JH [2]" lastIdx="3" clrIdx="6">
    <p:extLst>
      <p:ext uri="{19B8F6BF-5375-455C-9EA6-DF929625EA0E}">
        <p15:presenceInfo xmlns:p15="http://schemas.microsoft.com/office/powerpoint/2012/main" userId="S::john_hatz@epam.com::7f3a8b4b-4b1e-493d-b3f9-196adf0a1de0" providerId="AD"/>
      </p:ext>
    </p:extLst>
  </p:cmAuthor>
  <p:cmAuthor id="5" name="Mariette Kouwenberg-Mooney" initials="MK" lastIdx="19" clrIdx="7">
    <p:extLst>
      <p:ext uri="{19B8F6BF-5375-455C-9EA6-DF929625EA0E}">
        <p15:presenceInfo xmlns:p15="http://schemas.microsoft.com/office/powerpoint/2012/main" userId="S::Mariette_Kouwenberg-Mooney@epam.com::e2a13c51-a5c6-436b-ad7f-addd34212f51" providerId="AD"/>
      </p:ext>
    </p:extLst>
  </p:cmAuthor>
  <p:cmAuthor id="6" name="Julie Hansberry" initials="JH" lastIdx="13" clrIdx="8">
    <p:extLst>
      <p:ext uri="{19B8F6BF-5375-455C-9EA6-DF929625EA0E}">
        <p15:presenceInfo xmlns:p15="http://schemas.microsoft.com/office/powerpoint/2012/main" userId="S::julie_hansberry@epam.com::6cd6a8f9-b761-4260-92e9-1b9e975786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D43"/>
    <a:srgbClr val="CADC49"/>
    <a:srgbClr val="E53B2E"/>
    <a:srgbClr val="FFC000"/>
    <a:srgbClr val="D35D47"/>
    <a:srgbClr val="008ACF"/>
    <a:srgbClr val="76CDD8"/>
    <a:srgbClr val="75A0A6"/>
    <a:srgbClr val="569BA5"/>
    <a:srgbClr val="EDC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79132-3F09-4EB7-9156-AFD2ABE5B897}" v="37" dt="2021-04-12T18:27:4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94"/>
  </p:normalViewPr>
  <p:slideViewPr>
    <p:cSldViewPr snapToGrid="0">
      <p:cViewPr varScale="1">
        <p:scale>
          <a:sx n="87" d="100"/>
          <a:sy n="87" d="100"/>
        </p:scale>
        <p:origin x="82" y="379"/>
      </p:cViewPr>
      <p:guideLst/>
    </p:cSldViewPr>
  </p:slideViewPr>
  <p:notesTextViewPr>
    <p:cViewPr>
      <p:scale>
        <a:sx n="1" d="1"/>
        <a:sy n="1" d="1"/>
      </p:scale>
      <p:origin x="0" y="0"/>
    </p:cViewPr>
  </p:notesTextViewPr>
  <p:notesViewPr>
    <p:cSldViewPr snapToGrid="0">
      <p:cViewPr varScale="1">
        <p:scale>
          <a:sx n="121" d="100"/>
          <a:sy n="121" d="100"/>
        </p:scale>
        <p:origin x="7662" y="9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11/24/2024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414414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200151"/>
            <a:ext cx="8458200" cy="2228850"/>
          </a:xfrm>
        </p:spPr>
        <p:txBody>
          <a:bodyPr lIns="0" tIns="0" rIns="0" bIns="0" anchor="b">
            <a:noAutofit/>
          </a:bodyPr>
          <a:lstStyle>
            <a:lvl1pPr algn="l">
              <a:lnSpc>
                <a:spcPct val="85000"/>
              </a:lnSpc>
              <a:defRPr sz="9000" b="0" i="0">
                <a:solidFill>
                  <a:schemeClr val="accent3"/>
                </a:solidFill>
                <a:latin typeface="+mj-lt"/>
                <a:ea typeface="Human Sans Thin" pitchFamily="2" charset="77"/>
                <a:cs typeface="Human Sans Thin" pitchFamily="2" charset="77"/>
              </a:defRPr>
            </a:lvl1pPr>
          </a:lstStyle>
          <a:p>
            <a:r>
              <a:rPr lang="en-US"/>
              <a:t>Proposal</a:t>
            </a:r>
            <a:br>
              <a:rPr lang="en-US"/>
            </a:br>
            <a:r>
              <a:rPr lang="en-US"/>
              <a:t>Title</a:t>
            </a:r>
          </a:p>
        </p:txBody>
      </p:sp>
      <p:sp>
        <p:nvSpPr>
          <p:cNvPr id="8" name="Text Placeholder 7"/>
          <p:cNvSpPr>
            <a:spLocks noGrp="1"/>
          </p:cNvSpPr>
          <p:nvPr>
            <p:ph type="body" sz="quarter" idx="11" hasCustomPrompt="1"/>
          </p:nvPr>
        </p:nvSpPr>
        <p:spPr>
          <a:xfrm>
            <a:off x="342900" y="3600450"/>
            <a:ext cx="8455914" cy="171450"/>
          </a:xfrm>
        </p:spPr>
        <p:txBody>
          <a:bodyPr lIns="0" tIns="0" rIns="0" bIns="0" anchor="t">
            <a:noAutofit/>
          </a:bodyPr>
          <a:lstStyle>
            <a:lvl1pPr marL="0" indent="0">
              <a:lnSpc>
                <a:spcPct val="100000"/>
              </a:lnSpc>
              <a:spcBef>
                <a:spcPts val="0"/>
              </a:spcBef>
              <a:spcAft>
                <a:spcPts val="0"/>
              </a:spcAft>
              <a:buNone/>
              <a:defRPr sz="1200" b="0" i="0" baseline="0">
                <a:solidFill>
                  <a:schemeClr val="bg1"/>
                </a:solidFill>
                <a:latin typeface="+mn-lt"/>
                <a:ea typeface="Calibri" panose="020F0502020204030204" pitchFamily="34" charset="0"/>
                <a:cs typeface="Calibri" panose="020F0502020204030204"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r>
              <a:rPr lang="en-US"/>
              <a:t>Subtitle description</a:t>
            </a:r>
          </a:p>
        </p:txBody>
      </p:sp>
      <p:sp>
        <p:nvSpPr>
          <p:cNvPr id="5" name="Text Placeholder 4"/>
          <p:cNvSpPr>
            <a:spLocks noGrp="1"/>
          </p:cNvSpPr>
          <p:nvPr>
            <p:ph type="body" sz="quarter" idx="12" hasCustomPrompt="1"/>
          </p:nvPr>
        </p:nvSpPr>
        <p:spPr>
          <a:xfrm>
            <a:off x="342900" y="3864095"/>
            <a:ext cx="1988344" cy="171450"/>
          </a:xfrm>
        </p:spPr>
        <p:txBody>
          <a:bodyPr/>
          <a:lstStyle>
            <a:lvl1pPr>
              <a:lnSpc>
                <a:spcPct val="100000"/>
              </a:lnSpc>
              <a:spcBef>
                <a:spcPts val="0"/>
              </a:spcBef>
              <a:defRPr sz="900" b="0" i="0" cap="all" baseline="0">
                <a:solidFill>
                  <a:schemeClr val="bg1"/>
                </a:solidFill>
                <a:latin typeface="+mn-lt"/>
              </a:defRPr>
            </a:lvl1pPr>
          </a:lstStyle>
          <a:p>
            <a:pPr lvl="0"/>
            <a:r>
              <a:rPr lang="en-US"/>
              <a:t>Date</a:t>
            </a:r>
          </a:p>
        </p:txBody>
      </p:sp>
    </p:spTree>
    <p:extLst>
      <p:ext uri="{BB962C8B-B14F-4D97-AF65-F5344CB8AC3E}">
        <p14:creationId xmlns:p14="http://schemas.microsoft.com/office/powerpoint/2010/main" val="30377794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42901" y="3429000"/>
            <a:ext cx="4148137" cy="1200150"/>
          </a:xfrm>
        </p:spPr>
        <p:txBody>
          <a:bodyPr lIns="0" tIns="0" rIns="0" bIns="0" anchor="t">
            <a:normAutofit/>
          </a:bodyPr>
          <a:lstStyle>
            <a:lvl1pPr marL="0" indent="0" algn="l">
              <a:lnSpc>
                <a:spcPct val="110000"/>
              </a:lnSpc>
              <a:spcBef>
                <a:spcPts val="450"/>
              </a:spcBef>
              <a:spcAft>
                <a:spcPts val="0"/>
              </a:spcAft>
              <a:buNone/>
              <a:defRPr sz="900" b="0" i="0" baseline="0">
                <a:solidFill>
                  <a:schemeClr val="bg1"/>
                </a:solidFill>
                <a:latin typeface="+mn-lt"/>
                <a:ea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type section description</a:t>
            </a:r>
          </a:p>
        </p:txBody>
      </p:sp>
      <p:sp>
        <p:nvSpPr>
          <p:cNvPr id="8" name="Text Placeholder 7"/>
          <p:cNvSpPr>
            <a:spLocks noGrp="1"/>
          </p:cNvSpPr>
          <p:nvPr>
            <p:ph type="body" sz="quarter" idx="12" hasCustomPrompt="1"/>
          </p:nvPr>
        </p:nvSpPr>
        <p:spPr>
          <a:xfrm>
            <a:off x="342901" y="2743200"/>
            <a:ext cx="6299597" cy="514350"/>
          </a:xfrm>
        </p:spPr>
        <p:txBody>
          <a:bodyPr/>
          <a:lstStyle>
            <a:lvl1pPr marL="0" indent="0">
              <a:lnSpc>
                <a:spcPct val="100000"/>
              </a:lnSpc>
              <a:spcBef>
                <a:spcPts val="0"/>
              </a:spcBef>
              <a:spcAft>
                <a:spcPts val="0"/>
              </a:spcAft>
              <a:buNone/>
              <a:defRPr sz="3600" b="0" i="0" baseline="0">
                <a:solidFill>
                  <a:schemeClr val="accent3"/>
                </a:solidFill>
                <a:latin typeface="+mj-lt"/>
                <a:ea typeface="Calibri Light" charset="0"/>
                <a:cs typeface="Calibri Light" charset="0"/>
              </a:defRPr>
            </a:lvl1pPr>
          </a:lstStyle>
          <a:p>
            <a:pPr lvl="0"/>
            <a:r>
              <a:rPr lang="en-US"/>
              <a:t>Section Header</a:t>
            </a:r>
          </a:p>
        </p:txBody>
      </p:sp>
      <p:sp>
        <p:nvSpPr>
          <p:cNvPr id="11" name="Text Placeholder 10"/>
          <p:cNvSpPr>
            <a:spLocks noGrp="1"/>
          </p:cNvSpPr>
          <p:nvPr>
            <p:ph type="body" sz="quarter" idx="13" hasCustomPrompt="1"/>
          </p:nvPr>
        </p:nvSpPr>
        <p:spPr>
          <a:xfrm>
            <a:off x="252845" y="1285875"/>
            <a:ext cx="4148138" cy="1714500"/>
          </a:xfrm>
        </p:spPr>
        <p:txBody>
          <a:bodyPr wrap="square" anchor="b"/>
          <a:lstStyle>
            <a:lvl1pPr>
              <a:lnSpc>
                <a:spcPct val="100000"/>
              </a:lnSpc>
              <a:spcBef>
                <a:spcPts val="0"/>
              </a:spcBef>
              <a:spcAft>
                <a:spcPts val="0"/>
              </a:spcAft>
              <a:defRPr sz="16500" b="0" i="0">
                <a:solidFill>
                  <a:schemeClr val="accent3"/>
                </a:solidFill>
                <a:latin typeface="+mj-lt"/>
                <a:ea typeface="Human Sans Thin" pitchFamily="2" charset="77"/>
                <a:cs typeface="Human Sans Thin" pitchFamily="2" charset="77"/>
              </a:defRPr>
            </a:lvl1pPr>
          </a:lstStyle>
          <a:p>
            <a:pPr lvl="0"/>
            <a:r>
              <a:rPr lang="en-US"/>
              <a:t>0</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mn-lt"/>
              </a:rPr>
              <a:pPr/>
              <a:t>‹#›</a:t>
            </a:fld>
            <a:endParaRPr lang="en-US" sz="600" b="0" i="0">
              <a:solidFill>
                <a:schemeClr val="bg1"/>
              </a:solidFill>
              <a:latin typeface="+mn-lt"/>
            </a:endParaRPr>
          </a:p>
        </p:txBody>
      </p:sp>
    </p:spTree>
    <p:extLst>
      <p:ext uri="{BB962C8B-B14F-4D97-AF65-F5344CB8AC3E}">
        <p14:creationId xmlns:p14="http://schemas.microsoft.com/office/powerpoint/2010/main" val="2513291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5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3054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213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7022306"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402786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433776" y="855080"/>
            <a:ext cx="4365038" cy="3774069"/>
          </a:xfrm>
        </p:spPr>
        <p:txBody>
          <a:bodyPr lIns="0" tIns="0" rIns="0" bIns="0"/>
          <a:lstStyle>
            <a:lvl1pPr marL="0" indent="0">
              <a:lnSpc>
                <a:spcPct val="110000"/>
              </a:lnSpc>
              <a:spcAft>
                <a:spcPts val="0"/>
              </a:spcAft>
              <a:buNone/>
              <a:tabLst>
                <a:tab pos="2438400" algn="l"/>
              </a:tabLst>
              <a:defRPr sz="12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j-lt"/>
              </a:defRPr>
            </a:lvl1pPr>
          </a:lstStyle>
          <a:p>
            <a:r>
              <a:rPr lang="en-US" dirty="0"/>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j-lt"/>
              </a:defRPr>
            </a:lvl1pPr>
          </a:lstStyle>
          <a:p>
            <a:pPr lvl="0"/>
            <a:r>
              <a:rPr lang="en-US"/>
              <a:t>Click to add section title</a:t>
            </a:r>
          </a:p>
        </p:txBody>
      </p:sp>
      <p:sp>
        <p:nvSpPr>
          <p:cNvPr id="6" name="Text Placeholder 9">
            <a:extLst>
              <a:ext uri="{FF2B5EF4-FFF2-40B4-BE49-F238E27FC236}">
                <a16:creationId xmlns:a16="http://schemas.microsoft.com/office/drawing/2014/main" id="{47BF3F39-D94F-BC48-8482-2214B9D8033C}"/>
              </a:ext>
            </a:extLst>
          </p:cNvPr>
          <p:cNvSpPr>
            <a:spLocks noGrp="1"/>
          </p:cNvSpPr>
          <p:nvPr>
            <p:ph type="body" sz="quarter" idx="16"/>
          </p:nvPr>
        </p:nvSpPr>
        <p:spPr>
          <a:xfrm>
            <a:off x="342900" y="855080"/>
            <a:ext cx="3955312"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Tree>
    <p:extLst>
      <p:ext uri="{BB962C8B-B14F-4D97-AF65-F5344CB8AC3E}">
        <p14:creationId xmlns:p14="http://schemas.microsoft.com/office/powerpoint/2010/main" val="229121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858222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8" name="Slide Number Placeholder 13">
            <a:extLst>
              <a:ext uri="{FF2B5EF4-FFF2-40B4-BE49-F238E27FC236}">
                <a16:creationId xmlns:a16="http://schemas.microsoft.com/office/drawing/2014/main" id="{841CA2A1-3D39-2344-A5FA-9709C1FE6425}"/>
              </a:ext>
            </a:extLst>
          </p:cNvPr>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Human Sans Regular" pitchFamily="2" charset="77"/>
              </a:rPr>
              <a:pPr/>
              <a:t>‹#›</a:t>
            </a:fld>
            <a:endParaRPr lang="en-US" sz="600" b="0" i="0">
              <a:solidFill>
                <a:schemeClr val="bg1"/>
              </a:solidFill>
              <a:latin typeface="Human Sans Regular" pitchFamily="2" charset="77"/>
            </a:endParaRPr>
          </a:p>
        </p:txBody>
      </p:sp>
    </p:spTree>
    <p:extLst>
      <p:ext uri="{BB962C8B-B14F-4D97-AF65-F5344CB8AC3E}">
        <p14:creationId xmlns:p14="http://schemas.microsoft.com/office/powerpoint/2010/main" val="14816918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42900"/>
            <a:ext cx="7020408" cy="3429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42901" y="859971"/>
            <a:ext cx="7022306" cy="376917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latin typeface="Calibri" panose="020F0502020204030204" pitchFamily="34" charset="0"/>
                <a:cs typeface="Calibri" panose="020F0502020204030204" pitchFamily="34" charset="0"/>
              </a:rPr>
              <a:pPr/>
              <a:t>‹#›</a:t>
            </a:fld>
            <a:endParaRPr lang="en-US" sz="600" b="0" i="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7938063"/>
      </p:ext>
    </p:extLst>
  </p:cSld>
  <p:clrMap bg1="lt1" tx1="dk1" bg2="lt2" tx2="dk2" accent1="accent1" accent2="accent2" accent3="accent3" accent4="accent4" accent5="accent5" accent6="accent6" hlink="hlink" folHlink="folHlink"/>
  <p:sldLayoutIdLst>
    <p:sldLayoutId id="2147483863" r:id="rId1"/>
    <p:sldLayoutId id="2147483816" r:id="rId2"/>
    <p:sldLayoutId id="2147483822" r:id="rId3"/>
    <p:sldLayoutId id="2147483823" r:id="rId4"/>
    <p:sldLayoutId id="2147483824" r:id="rId5"/>
    <p:sldLayoutId id="2147483825" r:id="rId6"/>
    <p:sldLayoutId id="2147483826" r:id="rId7"/>
    <p:sldLayoutId id="2147483828" r:id="rId8"/>
    <p:sldLayoutId id="2147483829" r:id="rId9"/>
  </p:sldLayoutIdLst>
  <p:hf hdr="0" dt="0"/>
  <p:txStyles>
    <p:titleStyle>
      <a:lvl1pPr algn="l" defTabSz="685800" rtl="0" eaLnBrk="1" latinLnBrk="0" hangingPunct="1">
        <a:lnSpc>
          <a:spcPct val="100000"/>
        </a:lnSpc>
        <a:spcBef>
          <a:spcPct val="0"/>
        </a:spcBef>
        <a:buNone/>
        <a:defRPr sz="1650" b="0"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1pPr>
      <a:lvl2pPr marL="5143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2pPr>
      <a:lvl3pPr marL="8572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3pPr>
      <a:lvl4pPr marL="12001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4pPr>
      <a:lvl5pPr marL="15430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16" orient="horz" pos="144">
          <p15:clr>
            <a:srgbClr val="F26B43"/>
          </p15:clr>
        </p15:guide>
        <p15:guide id="17" orient="horz" pos="288">
          <p15:clr>
            <a:srgbClr val="F26B43"/>
          </p15:clr>
        </p15:guide>
        <p15:guide id="18" orient="horz" pos="432">
          <p15:clr>
            <a:srgbClr val="F26B43"/>
          </p15:clr>
        </p15:guide>
        <p15:guide id="19" orient="horz" pos="576">
          <p15:clr>
            <a:srgbClr val="F26B43"/>
          </p15:clr>
        </p15:guide>
        <p15:guide id="20" orient="horz" pos="720">
          <p15:clr>
            <a:srgbClr val="F26B43"/>
          </p15:clr>
        </p15:guide>
        <p15:guide id="21" orient="horz" pos="864">
          <p15:clr>
            <a:srgbClr val="F26B43"/>
          </p15:clr>
        </p15:guide>
        <p15:guide id="22" orient="horz" pos="1008">
          <p15:clr>
            <a:srgbClr val="F26B43"/>
          </p15:clr>
        </p15:guide>
        <p15:guide id="23" orient="horz" pos="1152">
          <p15:clr>
            <a:srgbClr val="F26B43"/>
          </p15:clr>
        </p15:guide>
        <p15:guide id="24" orient="horz" pos="1296">
          <p15:clr>
            <a:srgbClr val="F26B43"/>
          </p15:clr>
        </p15:guide>
        <p15:guide id="25" orient="horz" pos="1440">
          <p15:clr>
            <a:srgbClr val="F26B43"/>
          </p15:clr>
        </p15:guide>
        <p15:guide id="26" orient="horz" pos="1584">
          <p15:clr>
            <a:srgbClr val="F26B43"/>
          </p15:clr>
        </p15:guide>
        <p15:guide id="27" orient="horz" pos="1728">
          <p15:clr>
            <a:srgbClr val="F26B43"/>
          </p15:clr>
        </p15:guide>
        <p15:guide id="28" orient="horz" pos="1872">
          <p15:clr>
            <a:srgbClr val="F26B43"/>
          </p15:clr>
        </p15:guide>
        <p15:guide id="29" orient="horz" pos="2016">
          <p15:clr>
            <a:srgbClr val="F26B43"/>
          </p15:clr>
        </p15:guide>
        <p15:guide id="30" orient="horz" pos="2304">
          <p15:clr>
            <a:srgbClr val="F26B43"/>
          </p15:clr>
        </p15:guide>
        <p15:guide id="31" orient="horz" pos="2448">
          <p15:clr>
            <a:srgbClr val="F26B43"/>
          </p15:clr>
        </p15:guide>
        <p15:guide id="32" orient="horz" pos="2592">
          <p15:clr>
            <a:srgbClr val="F26B43"/>
          </p15:clr>
        </p15:guide>
        <p15:guide id="33" orient="horz" pos="2736">
          <p15:clr>
            <a:srgbClr val="F26B43"/>
          </p15:clr>
        </p15:guide>
        <p15:guide id="34" orient="horz" pos="2880">
          <p15:clr>
            <a:srgbClr val="F26B43"/>
          </p15:clr>
        </p15:guide>
        <p15:guide id="35" orient="horz" pos="3024">
          <p15:clr>
            <a:srgbClr val="F26B43"/>
          </p15:clr>
        </p15:guide>
        <p15:guide id="36" orient="horz" pos="3168">
          <p15:clr>
            <a:srgbClr val="F26B43"/>
          </p15:clr>
        </p15:guide>
        <p15:guide id="37" orient="horz" pos="3312">
          <p15:clr>
            <a:srgbClr val="F26B43"/>
          </p15:clr>
        </p15:guide>
        <p15:guide id="38" orient="horz" pos="3456">
          <p15:clr>
            <a:srgbClr val="F26B43"/>
          </p15:clr>
        </p15:guide>
        <p15:guide id="39" orient="horz" pos="3600">
          <p15:clr>
            <a:srgbClr val="F26B43"/>
          </p15:clr>
        </p15:guide>
        <p15:guide id="40" orient="horz" pos="3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2" pos="894">
          <p15:clr>
            <a:srgbClr val="F26B43"/>
          </p15:clr>
        </p15:guide>
        <p15:guide id="63" pos="750">
          <p15:clr>
            <a:srgbClr val="F26B43"/>
          </p15:clr>
        </p15:guide>
        <p15:guide id="64" pos="1354">
          <p15:clr>
            <a:srgbClr val="F26B43"/>
          </p15:clr>
        </p15:guide>
        <p15:guide id="65" pos="1498">
          <p15:clr>
            <a:srgbClr val="F26B43"/>
          </p15:clr>
        </p15:guide>
        <p15:guide id="66" pos="1958">
          <p15:clr>
            <a:srgbClr val="F26B43"/>
          </p15:clr>
        </p15:guide>
        <p15:guide id="67" pos="2104">
          <p15:clr>
            <a:srgbClr val="F26B43"/>
          </p15:clr>
        </p15:guide>
        <p15:guide id="68" pos="2710">
          <p15:clr>
            <a:srgbClr val="F26B43"/>
          </p15:clr>
        </p15:guide>
        <p15:guide id="69" pos="2565">
          <p15:clr>
            <a:srgbClr val="F26B43"/>
          </p15:clr>
        </p15:guide>
        <p15:guide id="70" pos="3310">
          <p15:clr>
            <a:srgbClr val="F26B43"/>
          </p15:clr>
        </p15:guide>
        <p15:guide id="71" pos="3168">
          <p15:clr>
            <a:srgbClr val="F26B43"/>
          </p15:clr>
        </p15:guide>
        <p15:guide id="72" pos="3772">
          <p15:clr>
            <a:srgbClr val="F26B43"/>
          </p15:clr>
        </p15:guide>
        <p15:guide id="73" pos="3919">
          <p15:clr>
            <a:srgbClr val="F26B43"/>
          </p15:clr>
        </p15:guide>
        <p15:guide id="74" pos="4376">
          <p15:clr>
            <a:srgbClr val="F26B43"/>
          </p15:clr>
        </p15:guide>
        <p15:guide id="75" pos="4523">
          <p15:clr>
            <a:srgbClr val="F26B43"/>
          </p15:clr>
        </p15:guide>
        <p15:guide id="76" pos="5128">
          <p15:clr>
            <a:srgbClr val="F26B43"/>
          </p15:clr>
        </p15:guide>
        <p15:guide id="77" pos="4981">
          <p15:clr>
            <a:srgbClr val="F26B43"/>
          </p15:clr>
        </p15:guide>
        <p15:guide id="78" pos="5579">
          <p15:clr>
            <a:srgbClr val="F26B43"/>
          </p15:clr>
        </p15:guide>
        <p15:guide id="79" pos="5726">
          <p15:clr>
            <a:srgbClr val="F26B43"/>
          </p15:clr>
        </p15:guide>
        <p15:guide id="80" pos="6186">
          <p15:clr>
            <a:srgbClr val="F26B43"/>
          </p15:clr>
        </p15:guide>
        <p15:guide id="81" pos="6330">
          <p15:clr>
            <a:srgbClr val="F26B43"/>
          </p15:clr>
        </p15:guide>
        <p15:guide id="82" pos="6793">
          <p15:clr>
            <a:srgbClr val="F26B43"/>
          </p15:clr>
        </p15:guide>
        <p15:guide id="83" pos="69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zure.microsoft.com/ru-ru/updates?id=467753" TargetMode="External"/><Relationship Id="rId1" Type="http://schemas.openxmlformats.org/officeDocument/2006/relationships/slideLayout" Target="../slideLayouts/slideLayout7.xml"/><Relationship Id="rId4" Type="http://schemas.openxmlformats.org/officeDocument/2006/relationships/hyperlink" Target="https://techcommunity.microsoft.com/blog/Windows-ITPro-blog/hotpatch-for-client-comes-to-windows-11-enterprise/4302717/replies/431026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echcommunity.microsoft.com/blog/azurearcblog/new-capabilities-to-aid-migration-and-hybrid-cloud-management/4304595" TargetMode="Externa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azure.microsoft.com/ru-ru/updates?id=467733"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echcommunity.microsoft.com/blog/azurearcblog/public-preview-of-azure-key-vault-secret-store-extension/4298173" TargetMode="External"/><Relationship Id="rId2" Type="http://schemas.openxmlformats.org/officeDocument/2006/relationships/hyperlink" Target="https://techcommunity.microsoft.com/blog/AzureArcBlog/announcing-general-availability-windows-server-management-enabled-by-azure-arc/4303854/replies/4310758"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echcommunity.microsoft.com/blog/azurearcblog/announcing-jumpstart-agora-contoso-hypermarket-scenario/4289504"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techcommunity.microsoft.com/blog/AzureArcBlog/generally-available-multicloud-connector-enabled-by-azure-arc/4304410"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azure.microsoft.com/ru-ru/updates?id=46778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echcommunity.microsoft.com/blog/azurearcblog/announcing-public-preview-of-workload-identity-federation-for-azure-arc-enabled-/4304193" TargetMode="External"/><Relationship Id="rId1" Type="http://schemas.openxmlformats.org/officeDocument/2006/relationships/slideLayout" Target="../slideLayouts/slideLayout7.xml"/><Relationship Id="rId4" Type="http://schemas.openxmlformats.org/officeDocument/2006/relationships/hyperlink" Target="https://techcommunity.microsoft.com/blog/azurearcblog/ignite-2024-aks-enabled-by-azure-arc---new-capabilities-and-expanded-workload-su/43037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echcommunity.microsoft.com/blog/integrationsonazureblog/integration-environment-and-application-monitoring-enhancements-early-preview-re/4309877" TargetMode="External"/><Relationship Id="rId2" Type="http://schemas.openxmlformats.org/officeDocument/2006/relationships/hyperlink" Target="https://techcommunity.microsoft.com/blog/Windows-Admin-Center-Blog/public-preview-of-windows-admin-center-v2410-has-been-updated/4309246" TargetMode="Externa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ru-ru/updates?id=469138" TargetMode="External"/><Relationship Id="rId2" Type="http://schemas.openxmlformats.org/officeDocument/2006/relationships/hyperlink" Target="https://azure.microsoft.com/ru-ru/updates?id=469143"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zure.microsoft.com/ru-ru/updates?id=467372"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echcommunity.microsoft.com/blog/Windows-ITPro-blog/windows-365-link%E2%80%94the-first-cloud-pc-device-for-windows-365/4302687/replies/4304979"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zure.microsoft.com/ru-ru/updates?id=468300"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ru-ru/updates?id=468349" TargetMode="External"/><Relationship Id="rId2" Type="http://schemas.openxmlformats.org/officeDocument/2006/relationships/hyperlink" Target="https://azure.microsoft.com/ru-ru/updates?id=468354"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ru-ru/updates?id=468330" TargetMode="External"/><Relationship Id="rId2" Type="http://schemas.openxmlformats.org/officeDocument/2006/relationships/hyperlink" Target="https://azure.microsoft.com/ru-ru/updates?id=468335"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echcommunity.microsoft.com/blog/azurecompute/general-availability-maxsurge-for-virtual-machine-scale-sets/4287337"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ru-ru/updates?id=467797" TargetMode="External"/><Relationship Id="rId2" Type="http://schemas.openxmlformats.org/officeDocument/2006/relationships/hyperlink" Target="https://azure.microsoft.com/ru-ru/updates?id=467290"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ru-ru/updates?id=468110" TargetMode="External"/><Relationship Id="rId2" Type="http://schemas.openxmlformats.org/officeDocument/2006/relationships/hyperlink" Target="https://azure.microsoft.com/ru-ru/updates?id=467823"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ru-ru/updates?id=467862" TargetMode="External"/><Relationship Id="rId2" Type="http://schemas.openxmlformats.org/officeDocument/2006/relationships/hyperlink" Target="https://azure.microsoft.com/ru-ru/updates?id=467852"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zure.microsoft.com/ru-ru/updates?id=467843" TargetMode="External"/><Relationship Id="rId2" Type="http://schemas.openxmlformats.org/officeDocument/2006/relationships/hyperlink" Target="https://azure.microsoft.com/ru-ru/updates?id=467838"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zure.microsoft.com/ru-ru/updates?id=469288"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ru-ru/updates?id=468340" TargetMode="External"/><Relationship Id="rId2" Type="http://schemas.openxmlformats.org/officeDocument/2006/relationships/hyperlink" Target="https://azure.microsoft.com/ru-ru/updates?id=467867"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ru-ru/updates?id=467977" TargetMode="External"/><Relationship Id="rId2" Type="http://schemas.openxmlformats.org/officeDocument/2006/relationships/hyperlink" Target="https://azure.microsoft.com/ru-ru/updates?id=467972"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ru-ru/updates?id=467872" TargetMode="External"/><Relationship Id="rId2" Type="http://schemas.openxmlformats.org/officeDocument/2006/relationships/hyperlink" Target="https://azure.microsoft.com/ru-ru/updates?id=467986"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ru-ru/updates?id=467967" TargetMode="External"/><Relationship Id="rId2" Type="http://schemas.openxmlformats.org/officeDocument/2006/relationships/hyperlink" Target="https://azure.microsoft.com/ru-ru/updates?id=467962"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ru-ru/updates?id=467957" TargetMode="External"/><Relationship Id="rId2" Type="http://schemas.openxmlformats.org/officeDocument/2006/relationships/hyperlink" Target="https://techcommunity.microsoft.com/blog/azurehighperformancecomputingblog/announcing-azure-hbv5-virtual-machines-a-breakthrough-in-memory-bandwidth-for-hp/4303504"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hyperlink" Target="https://azure.microsoft.com/ru-ru/updates?id=469519"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zure.microsoft.com/ru-ru/updates?id=468359"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techcommunity.microsoft.com/blog/AzureVirtualDesktopBlog/migrate-from-azure-virtual-desktop-preview-app-to-windows-app/4304673/replies/4313825" TargetMode="External"/><Relationship Id="rId2" Type="http://schemas.openxmlformats.org/officeDocument/2006/relationships/hyperlink" Target="https://techcommunity.microsoft.com/blog/azurecompute/product-update-azure-compute-fleet---empowering-large-scale-deployments/4295098" TargetMode="Externa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techcommunity.microsoft.com/blog/AzureConfidentialComputingBlog/preview-new-dcasv6-and-ecasv6-confidential-vms-based-on-4th-generation-amd-epyc%E2%84%A2/4303752" TargetMode="External"/><Relationship Id="rId1" Type="http://schemas.openxmlformats.org/officeDocument/2006/relationships/slideLayout" Target="../slideLayouts/slideLayout7.xml"/><Relationship Id="rId4" Type="http://schemas.openxmlformats.org/officeDocument/2006/relationships/hyperlink" Target="https://azure.microsoft.com/ru-ru/updates?id=46965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zure.microsoft.com/ru-ru/updates?id=468081" TargetMode="External"/><Relationship Id="rId1" Type="http://schemas.openxmlformats.org/officeDocument/2006/relationships/slideLayout" Target="../slideLayouts/slideLayout7.xml"/><Relationship Id="rId4" Type="http://schemas.openxmlformats.org/officeDocument/2006/relationships/hyperlink" Target="https://azure.microsoft.com/ru-ru/updates?id=467991"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ru-ru/updates?id=467748" TargetMode="External"/><Relationship Id="rId2" Type="http://schemas.openxmlformats.org/officeDocument/2006/relationships/hyperlink" Target="https://azure.microsoft.com/ru-ru/updates?id=469776"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blog/azuresqlblog/announcing-sql-database-in-microsoft-fabric-public-preview/4295561" TargetMode="External"/><Relationship Id="rId2" Type="http://schemas.openxmlformats.org/officeDocument/2006/relationships/hyperlink" Target="https://blog.fabric.microsoft.com/en-US/blog/announcing-public-preview-of-workspace-monitoring/" TargetMode="Externa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ru-ru/updates?id=468765" TargetMode="External"/><Relationship Id="rId2" Type="http://schemas.openxmlformats.org/officeDocument/2006/relationships/hyperlink" Target="https://azure.microsoft.com/ru-ru/updates?id=468760"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techcommunity.microsoft.com/blog/azurestorageblog/dell-apex-file-storage-for-microsoft-azure-brings-a-powerful-new-option-to-our-c/4297031" TargetMode="External"/><Relationship Id="rId2" Type="http://schemas.openxmlformats.org/officeDocument/2006/relationships/hyperlink" Target="https://techcommunity.microsoft.com/blog/AzureStorageBlog/announcing-the-next-generation-azure-data-box-devices/4303394" TargetMode="Externa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zure.microsoft.com/ru-ru/updates?id=467768" TargetMode="External"/><Relationship Id="rId2" Type="http://schemas.openxmlformats.org/officeDocument/2006/relationships/hyperlink" Target="https://azure.microsoft.com/ru-ru/updates?id=public-preview-azure-sql-database-mirroring-in-microsoft-fabric"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ru-ru/updates?id=467773" TargetMode="External"/><Relationship Id="rId2" Type="http://schemas.openxmlformats.org/officeDocument/2006/relationships/hyperlink" Target="https://azure.microsoft.com/ru-ru/updates?id=467728" TargetMode="Externa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hyperlink" Target="https://azure.microsoft.com/ru-ru/updates?id=467723"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ru-ru/updates?id=467434" TargetMode="External"/><Relationship Id="rId2" Type="http://schemas.openxmlformats.org/officeDocument/2006/relationships/hyperlink" Target="https://azure.microsoft.com/ru-ru/updates?id=467425"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ru-ru/updates?id=vcore-based-azure-cosmos-db-for-mongodb-up-to-32-tib-storage" TargetMode="External"/><Relationship Id="rId2" Type="http://schemas.openxmlformats.org/officeDocument/2006/relationships/hyperlink" Target="https://azure.microsoft.com/ru-ru/updates?id=mdb-vcore-shardin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zure.microsoft.com/ru-ru/updates?id=469298"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ru-ru/updates?id=467485" TargetMode="External"/><Relationship Id="rId2" Type="http://schemas.openxmlformats.org/officeDocument/2006/relationships/hyperlink" Target="https://azure.microsoft.com/ru-ru/updates?id=mdb-vcore-repl"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ru-ru/updates?id=public-preview-diskann-vector-indexing-and-search-in-azure-cosmos-db-nosql" TargetMode="External"/><Relationship Id="rId2" Type="http://schemas.openxmlformats.org/officeDocument/2006/relationships/hyperlink" Target="https://azure.microsoft.com/ru-ru/updates?id=467543"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techcommunity.microsoft.com/blog/adforpostgresql/on-demand-backups-in-azure-database-for-postgresql-flexible-server---public-prev/4304463" TargetMode="External"/><Relationship Id="rId2" Type="http://schemas.openxmlformats.org/officeDocument/2006/relationships/hyperlink" Target="https://azure.microsoft.com/ru-ru/updates?id=467524"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ru-ru/updates?id=public-preview-index-recommendations-in-azure-database-for-postgresql-flexible-server" TargetMode="External"/><Relationship Id="rId2" Type="http://schemas.openxmlformats.org/officeDocument/2006/relationships/hyperlink" Target="https://azure.microsoft.com/ru-ru/updates?id=467538"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azure.microsoft.com/ru-ru/updates?id=diskann-indexing-on-azure-database-for-postgresql" TargetMode="External"/><Relationship Id="rId2" Type="http://schemas.openxmlformats.org/officeDocument/2006/relationships/hyperlink" Target="https://azure.microsoft.com/ru-ru/updates?id=467738"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azure.microsoft.com/ru-ru/updates?id=467264"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ru-ru/updates?id=467926" TargetMode="External"/><Relationship Id="rId2" Type="http://schemas.openxmlformats.org/officeDocument/2006/relationships/hyperlink" Target="https://techcommunity.microsoft.com/blog/integrationsonazureblog/%F0%9F%93%A2announcing-general-availability-of-templates-for-azure-logic-apps-standard/4303688"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azure.microsoft.com/ru-ru/updates?id=468001" TargetMode="External"/><Relationship Id="rId2" Type="http://schemas.openxmlformats.org/officeDocument/2006/relationships/hyperlink" Target="https://azure.microsoft.com/ru-ru/updates?id=467931"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ru-ru/updates?id=467833" TargetMode="External"/><Relationship Id="rId2" Type="http://schemas.openxmlformats.org/officeDocument/2006/relationships/hyperlink" Target="https://azure.microsoft.com/ru-ru/updates?id=467996"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ru-ru/updates?id=468565" TargetMode="External"/><Relationship Id="rId2" Type="http://schemas.openxmlformats.org/officeDocument/2006/relationships/hyperlink" Target="https://azure.microsoft.com/ru-ru/updates?id=468570"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echcommunity.microsoft.com/blog/IntegrationsonAzureBlog/announcing-the-public-preview-of-the-premium-v2-tier-of-azure-api-management/4305897" TargetMode="Externa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azure.microsoft.com/ru-ru/updates?id=467802"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zure.microsoft.com/ru-ru/updates?id=468067" TargetMode="External"/><Relationship Id="rId2" Type="http://schemas.openxmlformats.org/officeDocument/2006/relationships/hyperlink" Target="https://azure.microsoft.com/ru-ru/updates?id=468057"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techcommunity.microsoft.com/blog/MessagingonAzureBlog/introducing-local-emulator-for-azure-service-bus/4304457/replies/4305951"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echcommunity.microsoft.com/blog/MessagingonAzureBlog/announcing-new-features-and-updates-in-azure-event-grid/4304487" TargetMode="Externa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techcommunity.microsoft.com/blog/analyticsonazure/azure-stream-analytics-virtual-network-integration-goes-ga/4303681"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techcommunity.microsoft.com/blog/AnalyticsonAzure/generally-availableprotocol-buffers-protobuf-with-azure-stream-analytics/4303684" TargetMode="External"/><Relationship Id="rId2" Type="http://schemas.openxmlformats.org/officeDocument/2006/relationships/hyperlink" Target="https://techcommunity.microsoft.com/blog/analyticsonazure/azure-stream-analytics-kafka-connectors-is-now-generally-available/4303597" TargetMode="Externa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hyperlink" Target="https://techcommunity.microsoft.com/blog/appsonazureblog/azure-load-testing-a-sneak-peek-into-what%E2%80%99s-coming-soon/4304743" TargetMode="External"/><Relationship Id="rId2" Type="http://schemas.openxmlformats.org/officeDocument/2006/relationships/hyperlink" Target="https://azure.microsoft.com/ru-ru/updates?id=468044"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zure.microsoft.com/ru-ru/updates?id=468035" TargetMode="External"/><Relationship Id="rId2" Type="http://schemas.openxmlformats.org/officeDocument/2006/relationships/hyperlink" Target="https://azure.microsoft.com/ru-ru/updates?id=467813"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azure.microsoft.com/ru-ru/updates?id=468560"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azure.microsoft.com/ru-ru/updates?id=469238" TargetMode="External"/><Relationship Id="rId2" Type="http://schemas.openxmlformats.org/officeDocument/2006/relationships/hyperlink" Target="https://azure.microsoft.com/ru-ru/updates?id=469216"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echcommunity.microsoft.com/blog/azurenetworkingblog/introducing-copilot-in-azure-for-networking-your-ai-powered-azure-networking-ass/4298663"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techcommunity.microsoft.com/blog/azuresqlblog/introducing-the-enhanced-mssql-extension-for-visual-studio-code/4303519" TargetMode="External"/><Relationship Id="rId2" Type="http://schemas.openxmlformats.org/officeDocument/2006/relationships/hyperlink" Target="https://azure.microsoft.com/ru-ru/updates?id=468062" TargetMode="Externa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hyperlink" Target="https://azure.microsoft.com/ru-ru/updates?id=468030" TargetMode="External"/><Relationship Id="rId2" Type="http://schemas.openxmlformats.org/officeDocument/2006/relationships/hyperlink" Target="https://azure.microsoft.com/ru-ru/updates?id=468076"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s://techcommunity.microsoft.com/blog/IntegrationsonAzureBlog/introducing-azure-api-management-policy-toolkit/4303483/replies/4305963"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azureTimes"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echcommunity.microsoft.com/blog/Windows-ITPro-blog/administrator-protection-on-windows-11/4303482/replies/4311766"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66" y="1200151"/>
            <a:ext cx="8458200" cy="2228850"/>
          </a:xfrm>
        </p:spPr>
        <p:txBody>
          <a:bodyPr/>
          <a:lstStyle/>
          <a:p>
            <a:r>
              <a:rPr lang="en-US" sz="5400" dirty="0"/>
              <a:t>Azure Times #142</a:t>
            </a:r>
          </a:p>
        </p:txBody>
      </p:sp>
      <p:sp>
        <p:nvSpPr>
          <p:cNvPr id="4" name="Text Placeholder 3"/>
          <p:cNvSpPr>
            <a:spLocks noGrp="1"/>
          </p:cNvSpPr>
          <p:nvPr>
            <p:ph type="body" sz="quarter" idx="11"/>
          </p:nvPr>
        </p:nvSpPr>
        <p:spPr/>
        <p:txBody>
          <a:bodyPr/>
          <a:lstStyle/>
          <a:p>
            <a:r>
              <a:rPr lang="en-US" spc="300" dirty="0"/>
              <a:t>November 25, 2024</a:t>
            </a:r>
          </a:p>
        </p:txBody>
      </p:sp>
      <p:sp>
        <p:nvSpPr>
          <p:cNvPr id="3" name="TextBox 2">
            <a:extLst>
              <a:ext uri="{FF2B5EF4-FFF2-40B4-BE49-F238E27FC236}">
                <a16:creationId xmlns:a16="http://schemas.microsoft.com/office/drawing/2014/main" id="{ED924944-231A-274C-AB8B-3C574947B123}"/>
              </a:ext>
            </a:extLst>
          </p:cNvPr>
          <p:cNvSpPr txBox="1"/>
          <p:nvPr/>
        </p:nvSpPr>
        <p:spPr>
          <a:xfrm>
            <a:off x="539318" y="4887158"/>
            <a:ext cx="0" cy="0"/>
          </a:xfrm>
          <a:prstGeom prst="rect">
            <a:avLst/>
          </a:prstGeom>
          <a:noFill/>
        </p:spPr>
        <p:txBody>
          <a:bodyPr wrap="none" lIns="0" tIns="0" rIns="0" bIns="0" rtlCol="0">
            <a:noAutofit/>
          </a:bodyPr>
          <a:lstStyle/>
          <a:p>
            <a:pPr>
              <a:lnSpc>
                <a:spcPct val="110000"/>
              </a:lnSpc>
              <a:spcBef>
                <a:spcPts val="450"/>
              </a:spcBef>
            </a:pPr>
            <a:endParaRPr lang="en-US" sz="900" err="1">
              <a:ea typeface="Human Sans" charset="0"/>
              <a:cs typeface="Human Sans" charset="0"/>
            </a:endParaRPr>
          </a:p>
        </p:txBody>
      </p:sp>
    </p:spTree>
    <p:extLst>
      <p:ext uri="{BB962C8B-B14F-4D97-AF65-F5344CB8AC3E}">
        <p14:creationId xmlns:p14="http://schemas.microsoft.com/office/powerpoint/2010/main" val="4475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DF80C-C4B2-CA2E-DC53-D014432A0FB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0B3E087-D7E0-A826-1AA8-170A462C1EA4}"/>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7848980B-3A78-D666-3450-DFE397878148}"/>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53B30361-210F-0C86-1A80-ECA062F48EE8}"/>
              </a:ext>
            </a:extLst>
          </p:cNvPr>
          <p:cNvSpPr>
            <a:spLocks noGrp="1"/>
          </p:cNvSpPr>
          <p:nvPr>
            <p:ph type="body" sz="quarter" idx="16"/>
          </p:nvPr>
        </p:nvSpPr>
        <p:spPr>
          <a:xfrm>
            <a:off x="342900" y="855081"/>
            <a:ext cx="3955312" cy="2136314"/>
          </a:xfrm>
        </p:spPr>
        <p:txBody>
          <a:bodyPr/>
          <a:lstStyle/>
          <a:p>
            <a:pPr algn="just"/>
            <a:r>
              <a:rPr lang="en-US" dirty="0">
                <a:hlinkClick r:id="rId2"/>
              </a:rPr>
              <a:t>Private Preview: Azure Confidential Clean Rooms</a:t>
            </a:r>
            <a:endParaRPr lang="en-US" dirty="0"/>
          </a:p>
          <a:p>
            <a:pPr algn="just"/>
            <a:r>
              <a:rPr lang="en-US" dirty="0"/>
              <a:t>Microsoft is announcing the gated preview of </a:t>
            </a:r>
            <a:r>
              <a:rPr lang="en-US" b="1" dirty="0"/>
              <a:t>Azure Confidential Clean Rooms,</a:t>
            </a:r>
            <a:r>
              <a:rPr lang="en-US" dirty="0"/>
              <a:t> a </a:t>
            </a:r>
            <a:r>
              <a:rPr lang="en-US" b="1" dirty="0"/>
              <a:t>cutting-edge solution designed for organizations </a:t>
            </a:r>
            <a:r>
              <a:rPr lang="en-US" dirty="0"/>
              <a:t>that require secure multi-party data collaboration. With Confidential Clean Rooms, it is possible to share privacy sensitive data such as personally identifiable information (PII), protected health information (PHI) and cryptographic secrets confidently, thanks to robust trust guarantees that safeguard data throughout its lifecycle from other collaborators and from Azure operators. This secure data sharing is powered by confidential computing, which protects data in-use by performing computations in hardware-based, attested </a:t>
            </a:r>
            <a:r>
              <a:rPr lang="en-US" b="1" dirty="0"/>
              <a:t>Trusted Execution Environments (TEEs). </a:t>
            </a:r>
            <a:r>
              <a:rPr lang="en-US" dirty="0"/>
              <a:t>These TEEs help prevent unauthorized access or modification of application code and data during use. </a:t>
            </a:r>
          </a:p>
        </p:txBody>
      </p:sp>
      <p:pic>
        <p:nvPicPr>
          <p:cNvPr id="3" name="Picture 2">
            <a:extLst>
              <a:ext uri="{FF2B5EF4-FFF2-40B4-BE49-F238E27FC236}">
                <a16:creationId xmlns:a16="http://schemas.microsoft.com/office/drawing/2014/main" id="{D356B1AD-529A-7860-48F6-8DDCAC71122A}"/>
              </a:ext>
            </a:extLst>
          </p:cNvPr>
          <p:cNvPicPr>
            <a:picLocks noChangeAspect="1"/>
          </p:cNvPicPr>
          <p:nvPr/>
        </p:nvPicPr>
        <p:blipFill>
          <a:blip r:embed="rId3"/>
          <a:stretch>
            <a:fillRect/>
          </a:stretch>
        </p:blipFill>
        <p:spPr>
          <a:xfrm>
            <a:off x="342900" y="2999315"/>
            <a:ext cx="3891601" cy="1970565"/>
          </a:xfrm>
          <a:prstGeom prst="rect">
            <a:avLst/>
          </a:prstGeom>
        </p:spPr>
      </p:pic>
      <p:sp>
        <p:nvSpPr>
          <p:cNvPr id="2" name="Text Placeholder 13">
            <a:extLst>
              <a:ext uri="{FF2B5EF4-FFF2-40B4-BE49-F238E27FC236}">
                <a16:creationId xmlns:a16="http://schemas.microsoft.com/office/drawing/2014/main" id="{6125CF61-DD31-42B7-98F6-ACEF3D4AB8DC}"/>
              </a:ext>
            </a:extLst>
          </p:cNvPr>
          <p:cNvSpPr txBox="1">
            <a:spLocks/>
          </p:cNvSpPr>
          <p:nvPr/>
        </p:nvSpPr>
        <p:spPr>
          <a:xfrm>
            <a:off x="4570857" y="855080"/>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err="1">
                <a:hlinkClick r:id="rId4"/>
              </a:rPr>
              <a:t>Hotpatch</a:t>
            </a:r>
            <a:r>
              <a:rPr lang="en-US" dirty="0">
                <a:hlinkClick r:id="rId4"/>
              </a:rPr>
              <a:t> for client comes to Windows 11 Enterprise</a:t>
            </a:r>
            <a:endParaRPr lang="en-US" dirty="0"/>
          </a:p>
          <a:p>
            <a:pPr algn="just"/>
            <a:r>
              <a:rPr lang="en-US" dirty="0"/>
              <a:t>MS announced </a:t>
            </a:r>
            <a:r>
              <a:rPr lang="en-US" b="1" dirty="0" err="1"/>
              <a:t>hotpatch</a:t>
            </a:r>
            <a:r>
              <a:rPr lang="en-US" b="1" dirty="0"/>
              <a:t> updates for Windows 11 Enterprise, version 24H2</a:t>
            </a:r>
            <a:r>
              <a:rPr lang="en-US" dirty="0"/>
              <a:t>. With </a:t>
            </a:r>
            <a:r>
              <a:rPr lang="en-US" dirty="0" err="1"/>
              <a:t>hotpatch</a:t>
            </a:r>
            <a:r>
              <a:rPr lang="en-US" dirty="0"/>
              <a:t> updates, it is possible to quickly take measures to help protect organization from the evolving landscape of cyberattacks, while minimizing user disruptions. </a:t>
            </a:r>
            <a:r>
              <a:rPr lang="en-US" dirty="0" err="1"/>
              <a:t>Hotpatching</a:t>
            </a:r>
            <a:r>
              <a:rPr lang="en-US" dirty="0"/>
              <a:t> represents a significant advancement in our journey to help make you and everyone who uses Windows more secure and productive.</a:t>
            </a:r>
          </a:p>
          <a:p>
            <a:pPr algn="just"/>
            <a:r>
              <a:rPr lang="en-US" b="1" dirty="0"/>
              <a:t>The first month of each quarter of the calendar year (i.e. January, April, July, and October), </a:t>
            </a:r>
            <a:r>
              <a:rPr lang="en-US" dirty="0"/>
              <a:t>devices install the standard monthly security update and restart. This cumulative update contains the latest security fixes, new features, and enhancements. </a:t>
            </a:r>
            <a:r>
              <a:rPr lang="en-US" b="1" dirty="0"/>
              <a:t>The following two months</a:t>
            </a:r>
            <a:r>
              <a:rPr lang="en-US" dirty="0"/>
              <a:t>, devices are offered </a:t>
            </a:r>
            <a:r>
              <a:rPr lang="en-US" dirty="0" err="1"/>
              <a:t>hotpatch</a:t>
            </a:r>
            <a:r>
              <a:rPr lang="en-US" dirty="0"/>
              <a:t> updates, which include </a:t>
            </a:r>
            <a:r>
              <a:rPr lang="en-US" b="1" dirty="0"/>
              <a:t>only security updates </a:t>
            </a:r>
            <a:r>
              <a:rPr lang="en-US" dirty="0"/>
              <a:t>and install without the need to restart. At the start of the next quarter, the cycle repeats.</a:t>
            </a:r>
          </a:p>
        </p:txBody>
      </p:sp>
    </p:spTree>
    <p:extLst>
      <p:ext uri="{BB962C8B-B14F-4D97-AF65-F5344CB8AC3E}">
        <p14:creationId xmlns:p14="http://schemas.microsoft.com/office/powerpoint/2010/main" val="199692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8796812" cy="1714500"/>
          </a:xfrm>
        </p:spPr>
        <p:txBody>
          <a:bodyPr/>
          <a:lstStyle/>
          <a:p>
            <a:r>
              <a:rPr lang="en-US" sz="4000" dirty="0"/>
              <a:t>Management &amp; Governance</a:t>
            </a:r>
          </a:p>
        </p:txBody>
      </p:sp>
    </p:spTree>
    <p:extLst>
      <p:ext uri="{BB962C8B-B14F-4D97-AF65-F5344CB8AC3E}">
        <p14:creationId xmlns:p14="http://schemas.microsoft.com/office/powerpoint/2010/main" val="347918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1443620"/>
          </a:xfrm>
        </p:spPr>
        <p:txBody>
          <a:bodyPr/>
          <a:lstStyle/>
          <a:p>
            <a:pPr algn="just"/>
            <a:r>
              <a:rPr lang="en-US" sz="1000" dirty="0">
                <a:hlinkClick r:id="rId2"/>
              </a:rPr>
              <a:t>Azure Migrate Updates</a:t>
            </a:r>
            <a:endParaRPr lang="en-US" sz="1000" dirty="0"/>
          </a:p>
          <a:p>
            <a:pPr marL="171450" indent="-171450" algn="just">
              <a:buFont typeface="Arial" panose="020B0604020202020204" pitchFamily="34" charset="0"/>
              <a:buChar char="•"/>
            </a:pPr>
            <a:r>
              <a:rPr lang="en-US" sz="1000" b="1" dirty="0"/>
              <a:t>Business case for Arc </a:t>
            </a:r>
            <a:r>
              <a:rPr lang="en-US" sz="1000" dirty="0"/>
              <a:t>– it is now possible to compare estimated current on-premises TCO with the estimated TCO of on-premises estate with Azure Arc, visualize the cost savings and other benefits of using Azure security (Microsoft Defender for Cloud) and </a:t>
            </a:r>
            <a:r>
              <a:rPr lang="en-US" sz="1000" b="1" dirty="0"/>
              <a:t>management tools (Azure Monitor and Azure Update Manager) </a:t>
            </a:r>
            <a:r>
              <a:rPr lang="en-US" sz="1000" dirty="0"/>
              <a:t>via </a:t>
            </a:r>
            <a:r>
              <a:rPr lang="en-US" sz="1000" b="1" dirty="0"/>
              <a:t>Azure Arc for on-premises servers</a:t>
            </a:r>
            <a:r>
              <a:rPr lang="en-US" sz="1000" dirty="0"/>
              <a:t>, and see the licensing benefits of Extended Security Updates (ESUs) enabled by Azure Arc, as well as SQL Pay-As-You-Go via Azure Arc-enabled SQL Server.</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pic>
        <p:nvPicPr>
          <p:cNvPr id="3" name="Picture 2">
            <a:extLst>
              <a:ext uri="{FF2B5EF4-FFF2-40B4-BE49-F238E27FC236}">
                <a16:creationId xmlns:a16="http://schemas.microsoft.com/office/drawing/2014/main" id="{A6089929-6050-A4F1-768C-517DDFBE7472}"/>
              </a:ext>
            </a:extLst>
          </p:cNvPr>
          <p:cNvPicPr>
            <a:picLocks noChangeAspect="1"/>
          </p:cNvPicPr>
          <p:nvPr/>
        </p:nvPicPr>
        <p:blipFill>
          <a:blip r:embed="rId3"/>
          <a:stretch>
            <a:fillRect/>
          </a:stretch>
        </p:blipFill>
        <p:spPr>
          <a:xfrm>
            <a:off x="5253557" y="2298701"/>
            <a:ext cx="2725476" cy="1443620"/>
          </a:xfrm>
          <a:prstGeom prst="rect">
            <a:avLst/>
          </a:prstGeom>
        </p:spPr>
      </p:pic>
      <p:sp>
        <p:nvSpPr>
          <p:cNvPr id="4" name="Text Placeholder 11">
            <a:extLst>
              <a:ext uri="{FF2B5EF4-FFF2-40B4-BE49-F238E27FC236}">
                <a16:creationId xmlns:a16="http://schemas.microsoft.com/office/drawing/2014/main" id="{7B4ECC3C-4DE7-CC7A-8433-52C681FDEE07}"/>
              </a:ext>
            </a:extLst>
          </p:cNvPr>
          <p:cNvSpPr txBox="1">
            <a:spLocks/>
          </p:cNvSpPr>
          <p:nvPr/>
        </p:nvSpPr>
        <p:spPr>
          <a:xfrm>
            <a:off x="4433776" y="3742321"/>
            <a:ext cx="4365038" cy="113447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sz="1000" b="1" dirty="0"/>
              <a:t>Arc onboarding </a:t>
            </a:r>
            <a:r>
              <a:rPr lang="en-US" sz="1000" dirty="0"/>
              <a:t>–  </a:t>
            </a:r>
            <a:r>
              <a:rPr lang="en-US" sz="1000" b="1" dirty="0"/>
              <a:t>The Azure Migrate inventory now integrates with Azure Arc</a:t>
            </a:r>
            <a:r>
              <a:rPr lang="en-US" sz="1000" dirty="0"/>
              <a:t>, allowing customers to identify which of their discovered machines are already Arc-enabled and onboard those that are not, directly from the Azure Migrate portal. </a:t>
            </a:r>
            <a:r>
              <a:rPr lang="en-US" sz="1000" b="1" dirty="0"/>
              <a:t>This integration provides a seamless experience</a:t>
            </a:r>
            <a:r>
              <a:rPr lang="en-US" sz="1000" dirty="0"/>
              <a:t>, offering enhanced control and visibility over the migration process while managing the remaining on-premises inventory.</a:t>
            </a:r>
          </a:p>
        </p:txBody>
      </p:sp>
      <p:sp>
        <p:nvSpPr>
          <p:cNvPr id="6" name="Text Placeholder 1">
            <a:extLst>
              <a:ext uri="{FF2B5EF4-FFF2-40B4-BE49-F238E27FC236}">
                <a16:creationId xmlns:a16="http://schemas.microsoft.com/office/drawing/2014/main" id="{F8B92668-7A0D-13E1-AE7C-C4CC26009ECC}"/>
              </a:ext>
            </a:extLst>
          </p:cNvPr>
          <p:cNvSpPr txBox="1">
            <a:spLocks/>
          </p:cNvSpPr>
          <p:nvPr/>
        </p:nvSpPr>
        <p:spPr>
          <a:xfrm>
            <a:off x="241326" y="900181"/>
            <a:ext cx="4033838" cy="139852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4"/>
              </a:rPr>
              <a:t>GA: Los Angeles – Azure Extended Zones</a:t>
            </a:r>
            <a:endParaRPr lang="en-US" sz="1000" dirty="0"/>
          </a:p>
          <a:p>
            <a:pPr algn="just"/>
            <a:r>
              <a:rPr lang="en-US" sz="1000" dirty="0"/>
              <a:t>Azure Extended Zones are </a:t>
            </a:r>
            <a:r>
              <a:rPr lang="en-US" sz="1000" b="1" dirty="0"/>
              <a:t>small-footprint extensions of Azure placed in metros, industry centers, or a specific jurisdiction to serve low latency and data residency workloads.</a:t>
            </a:r>
            <a:r>
              <a:rPr lang="en-US" sz="1000" dirty="0"/>
              <a:t> They support virtual machines (VMs), containers, storage, and a selected set of Azure services and can run latency-sensitive and throughput-intensive applications close to end users and within approved data residency boundaries. </a:t>
            </a:r>
            <a:endParaRPr lang="ru-RU" sz="1000" dirty="0"/>
          </a:p>
        </p:txBody>
      </p:sp>
      <p:pic>
        <p:nvPicPr>
          <p:cNvPr id="2050" name="Picture 2" descr="Diagram that shows available Azure services at an Azure Extended Zone.">
            <a:extLst>
              <a:ext uri="{FF2B5EF4-FFF2-40B4-BE49-F238E27FC236}">
                <a16:creationId xmlns:a16="http://schemas.microsoft.com/office/drawing/2014/main" id="{6DB1227E-70A1-FF27-6B76-CBDE17591E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26" y="2571750"/>
            <a:ext cx="3999474" cy="139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2A5C-E35F-E18E-05A4-B6AF8CF698D5}"/>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921B0A37-B626-6209-EE63-BDBE1E100FF0}"/>
              </a:ext>
            </a:extLst>
          </p:cNvPr>
          <p:cNvSpPr>
            <a:spLocks noGrp="1"/>
          </p:cNvSpPr>
          <p:nvPr>
            <p:ph type="body" sz="quarter" idx="10"/>
          </p:nvPr>
        </p:nvSpPr>
        <p:spPr/>
        <p:txBody>
          <a:bodyPr/>
          <a:lstStyle/>
          <a:p>
            <a:pPr algn="just"/>
            <a:r>
              <a:rPr lang="en-US" sz="1000" dirty="0">
                <a:hlinkClick r:id="rId2"/>
              </a:rPr>
              <a:t>Announcing General Availability: Windows Server Management enabled by Azure Arc</a:t>
            </a:r>
            <a:endParaRPr lang="ru-RU" sz="1000" dirty="0"/>
          </a:p>
          <a:p>
            <a:pPr algn="just"/>
            <a:r>
              <a:rPr lang="en-US" sz="1000" dirty="0"/>
              <a:t>Azure's expanded set of modern server management capabilities including Azure Update Manager, </a:t>
            </a:r>
            <a:r>
              <a:rPr lang="en-US" sz="1000" b="1" dirty="0"/>
              <a:t>Machine Configuration, and Change Tracking </a:t>
            </a:r>
            <a:r>
              <a:rPr lang="en-US" sz="1000" dirty="0"/>
              <a:t>and Inventory are now available for free to customers enrolled in Windows Server Pay as you Go or with active Software Assurance coverage for their Azure Arc-enabled servers.</a:t>
            </a:r>
            <a:endParaRPr lang="ru-RU" sz="1000" dirty="0"/>
          </a:p>
          <a:p>
            <a:pPr algn="just"/>
            <a:r>
              <a:rPr lang="en-US" sz="1000" b="1" dirty="0"/>
              <a:t>Windows Server Management enabled by Azure Arc offers </a:t>
            </a:r>
            <a:r>
              <a:rPr lang="en-US" sz="1000" dirty="0"/>
              <a:t>customers with Windows Server licenses that have active Software Assurances or Windows Server licenses that are active subscription licenses the following key benefits:</a:t>
            </a:r>
          </a:p>
          <a:p>
            <a:pPr marL="171450" indent="-171450" algn="just">
              <a:buFont typeface="Arial" panose="020B0604020202020204" pitchFamily="34" charset="0"/>
              <a:buChar char="•"/>
            </a:pPr>
            <a:r>
              <a:rPr lang="en-US" sz="1000" dirty="0"/>
              <a:t>Azure Update Manager</a:t>
            </a:r>
          </a:p>
          <a:p>
            <a:pPr marL="171450" indent="-171450" algn="just">
              <a:buFont typeface="Arial" panose="020B0604020202020204" pitchFamily="34" charset="0"/>
              <a:buChar char="•"/>
            </a:pPr>
            <a:r>
              <a:rPr lang="en-US" sz="1000" dirty="0"/>
              <a:t>Azure Change Tracking and Inventory</a:t>
            </a:r>
          </a:p>
          <a:p>
            <a:pPr marL="171450" indent="-171450" algn="just">
              <a:buFont typeface="Arial" panose="020B0604020202020204" pitchFamily="34" charset="0"/>
              <a:buChar char="•"/>
            </a:pPr>
            <a:r>
              <a:rPr lang="en-US" sz="1000" dirty="0"/>
              <a:t>Azure Machine Configuration</a:t>
            </a:r>
          </a:p>
          <a:p>
            <a:pPr marL="171450" indent="-171450" algn="just">
              <a:buFont typeface="Arial" panose="020B0604020202020204" pitchFamily="34" charset="0"/>
              <a:buChar char="•"/>
            </a:pPr>
            <a:r>
              <a:rPr lang="en-US" sz="1000" dirty="0"/>
              <a:t>Windows Admin Center in Azure for Arc</a:t>
            </a:r>
          </a:p>
          <a:p>
            <a:pPr marL="171450" indent="-171450" algn="just">
              <a:buFont typeface="Arial" panose="020B0604020202020204" pitchFamily="34" charset="0"/>
              <a:buChar char="•"/>
            </a:pPr>
            <a:r>
              <a:rPr lang="en-US" sz="1000" dirty="0"/>
              <a:t>Remote Support</a:t>
            </a:r>
          </a:p>
          <a:p>
            <a:pPr marL="171450" indent="-171450" algn="just">
              <a:buFont typeface="Arial" panose="020B0604020202020204" pitchFamily="34" charset="0"/>
              <a:buChar char="•"/>
            </a:pPr>
            <a:r>
              <a:rPr lang="en-US" sz="1000" dirty="0"/>
              <a:t>Network HUD</a:t>
            </a:r>
          </a:p>
          <a:p>
            <a:pPr marL="171450" indent="-171450" algn="just">
              <a:buFont typeface="Arial" panose="020B0604020202020204" pitchFamily="34" charset="0"/>
              <a:buChar char="•"/>
            </a:pPr>
            <a:r>
              <a:rPr lang="en-US" sz="1000" dirty="0"/>
              <a:t>Best Practices Assessment</a:t>
            </a:r>
          </a:p>
          <a:p>
            <a:pPr marL="171450" indent="-171450" algn="just">
              <a:buFont typeface="Arial" panose="020B0604020202020204" pitchFamily="34" charset="0"/>
              <a:buChar char="•"/>
            </a:pPr>
            <a:r>
              <a:rPr lang="en-US" sz="1000" dirty="0"/>
              <a:t>Azure Site Recovery (Configuration Only)</a:t>
            </a:r>
          </a:p>
        </p:txBody>
      </p:sp>
      <p:sp>
        <p:nvSpPr>
          <p:cNvPr id="11" name="Title 10">
            <a:extLst>
              <a:ext uri="{FF2B5EF4-FFF2-40B4-BE49-F238E27FC236}">
                <a16:creationId xmlns:a16="http://schemas.microsoft.com/office/drawing/2014/main" id="{89DE73F3-4A2F-648B-BD17-44C88CDB5688}"/>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1A20683A-1573-CC2D-401E-61BAED70A144}"/>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4B5FF973-31C8-BEFD-DC1E-6209231AED94}"/>
              </a:ext>
            </a:extLst>
          </p:cNvPr>
          <p:cNvSpPr>
            <a:spLocks noGrp="1"/>
          </p:cNvSpPr>
          <p:nvPr>
            <p:ph type="body" sz="quarter" idx="16"/>
          </p:nvPr>
        </p:nvSpPr>
        <p:spPr>
          <a:xfrm>
            <a:off x="342900" y="855081"/>
            <a:ext cx="3955312" cy="2389770"/>
          </a:xfrm>
        </p:spPr>
        <p:txBody>
          <a:bodyPr/>
          <a:lstStyle/>
          <a:p>
            <a:pPr algn="just"/>
            <a:r>
              <a:rPr lang="en-US" dirty="0">
                <a:hlinkClick r:id="rId3"/>
              </a:rPr>
              <a:t>Public Preview of Azure Key Vault Secret Store Extension</a:t>
            </a:r>
            <a:endParaRPr lang="en-US" dirty="0"/>
          </a:p>
          <a:p>
            <a:pPr algn="just"/>
            <a:r>
              <a:rPr lang="en-US" dirty="0"/>
              <a:t>MS announced the Public Preview of </a:t>
            </a:r>
            <a:r>
              <a:rPr lang="en-US" b="1" dirty="0"/>
              <a:t>Azure Key Vault Secret Store Extension (SSE) </a:t>
            </a:r>
            <a:r>
              <a:rPr lang="en-US" dirty="0"/>
              <a:t>for </a:t>
            </a:r>
            <a:r>
              <a:rPr lang="en-US" b="1" dirty="0"/>
              <a:t>Arc-enabled on-premises Kubernetes</a:t>
            </a:r>
            <a:r>
              <a:rPr lang="en-US" dirty="0"/>
              <a:t>, including clusters that connect yourself and AKS managed clusters. SSE automatically synchronizes secrets from an </a:t>
            </a:r>
            <a:r>
              <a:rPr lang="en-US" b="1" dirty="0"/>
              <a:t>Azure Key Vault to the on-premises cluster </a:t>
            </a:r>
            <a:r>
              <a:rPr lang="en-US" dirty="0"/>
              <a:t>for offline access. This means it is now possible to use Azure Key Vault to store, maintain, and rotate secrets, even when running Kubernetes cluster in a semi-disconnected state.</a:t>
            </a:r>
          </a:p>
          <a:p>
            <a:pPr algn="just"/>
            <a:r>
              <a:rPr lang="en-US" dirty="0"/>
              <a:t>Benefits:</a:t>
            </a:r>
          </a:p>
          <a:p>
            <a:pPr marL="171450" indent="-171450" algn="just">
              <a:buFont typeface="Arial" panose="020B0604020202020204" pitchFamily="34" charset="0"/>
              <a:buChar char="•"/>
            </a:pPr>
            <a:r>
              <a:rPr lang="en-US" dirty="0"/>
              <a:t>Offline Access</a:t>
            </a:r>
          </a:p>
          <a:p>
            <a:pPr marL="171450" indent="-171450" algn="just">
              <a:buFont typeface="Arial" panose="020B0604020202020204" pitchFamily="34" charset="0"/>
              <a:buChar char="•"/>
            </a:pPr>
            <a:r>
              <a:rPr lang="en-US" dirty="0"/>
              <a:t>Standard K8s Secret Access</a:t>
            </a:r>
          </a:p>
          <a:p>
            <a:pPr marL="171450" indent="-171450" algn="just">
              <a:buFont typeface="Arial" panose="020B0604020202020204" pitchFamily="34" charset="0"/>
              <a:buChar char="•"/>
            </a:pPr>
            <a:r>
              <a:rPr lang="en-US" dirty="0"/>
              <a:t>Security</a:t>
            </a:r>
          </a:p>
        </p:txBody>
      </p:sp>
      <p:pic>
        <p:nvPicPr>
          <p:cNvPr id="5" name="Picture 4">
            <a:extLst>
              <a:ext uri="{FF2B5EF4-FFF2-40B4-BE49-F238E27FC236}">
                <a16:creationId xmlns:a16="http://schemas.microsoft.com/office/drawing/2014/main" id="{7A9DA129-7EFF-1889-1A7A-9676DAE471FA}"/>
              </a:ext>
            </a:extLst>
          </p:cNvPr>
          <p:cNvPicPr>
            <a:picLocks noChangeAspect="1"/>
          </p:cNvPicPr>
          <p:nvPr/>
        </p:nvPicPr>
        <p:blipFill>
          <a:blip r:embed="rId4"/>
          <a:stretch>
            <a:fillRect/>
          </a:stretch>
        </p:blipFill>
        <p:spPr>
          <a:xfrm>
            <a:off x="914884" y="3244851"/>
            <a:ext cx="2925253" cy="1648293"/>
          </a:xfrm>
          <a:prstGeom prst="rect">
            <a:avLst/>
          </a:prstGeom>
        </p:spPr>
      </p:pic>
    </p:spTree>
    <p:extLst>
      <p:ext uri="{BB962C8B-B14F-4D97-AF65-F5344CB8AC3E}">
        <p14:creationId xmlns:p14="http://schemas.microsoft.com/office/powerpoint/2010/main" val="237073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3C16-70E1-76E8-34FC-4D971266F2E4}"/>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6EFEF9D-C531-5164-3001-CAB3E530800A}"/>
              </a:ext>
            </a:extLst>
          </p:cNvPr>
          <p:cNvSpPr>
            <a:spLocks noGrp="1"/>
          </p:cNvSpPr>
          <p:nvPr>
            <p:ph type="body" sz="quarter" idx="10"/>
          </p:nvPr>
        </p:nvSpPr>
        <p:spPr>
          <a:xfrm>
            <a:off x="4433776" y="855081"/>
            <a:ext cx="4365038" cy="897520"/>
          </a:xfrm>
        </p:spPr>
        <p:txBody>
          <a:bodyPr/>
          <a:lstStyle/>
          <a:p>
            <a:r>
              <a:rPr lang="en-US" sz="1000" dirty="0">
                <a:hlinkClick r:id="rId2"/>
              </a:rPr>
              <a:t>Introducing Jumpstart Cerebral</a:t>
            </a:r>
            <a:endParaRPr lang="en-US" sz="1000" dirty="0"/>
          </a:p>
          <a:p>
            <a:pPr algn="just"/>
            <a:r>
              <a:rPr lang="en-US" sz="1000" dirty="0"/>
              <a:t>MS introduced </a:t>
            </a:r>
            <a:r>
              <a:rPr lang="en-US" sz="1000" b="1" dirty="0"/>
              <a:t>Jumpstart Cerebral</a:t>
            </a:r>
            <a:r>
              <a:rPr lang="en-US" sz="1000" dirty="0"/>
              <a:t>, an AI framework designed to enhance decision-making and problem-solving across industries. Powered by Azure OpenAI, Cerebral enables real-time insights and natural language interactions at the edge.</a:t>
            </a:r>
          </a:p>
        </p:txBody>
      </p:sp>
      <p:sp>
        <p:nvSpPr>
          <p:cNvPr id="11" name="Title 10">
            <a:extLst>
              <a:ext uri="{FF2B5EF4-FFF2-40B4-BE49-F238E27FC236}">
                <a16:creationId xmlns:a16="http://schemas.microsoft.com/office/drawing/2014/main" id="{1469B97F-5DC9-9FCE-E7F9-3A690CE53011}"/>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21B9C0FA-660D-52E2-A52D-5071C6022C4D}"/>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B4278EE4-80FF-FF66-93C7-3BE34B7B9EDB}"/>
              </a:ext>
            </a:extLst>
          </p:cNvPr>
          <p:cNvSpPr>
            <a:spLocks noGrp="1"/>
          </p:cNvSpPr>
          <p:nvPr>
            <p:ph type="body" sz="quarter" idx="16"/>
          </p:nvPr>
        </p:nvSpPr>
        <p:spPr>
          <a:xfrm>
            <a:off x="342900" y="855081"/>
            <a:ext cx="3955312" cy="1297570"/>
          </a:xfrm>
        </p:spPr>
        <p:txBody>
          <a:bodyPr/>
          <a:lstStyle/>
          <a:p>
            <a:pPr algn="just"/>
            <a:r>
              <a:rPr lang="en-US" dirty="0">
                <a:hlinkClick r:id="rId2"/>
              </a:rPr>
              <a:t>Announcing Jumpstart Agora "Contoso Hypermarket" </a:t>
            </a:r>
            <a:endParaRPr lang="en-US" dirty="0"/>
          </a:p>
          <a:p>
            <a:pPr algn="just"/>
            <a:r>
              <a:rPr lang="en-US" dirty="0"/>
              <a:t>This scenario demonstrates how Contoso leverages </a:t>
            </a:r>
            <a:r>
              <a:rPr lang="en-US" b="1" dirty="0"/>
              <a:t>AI-driven shopper analytics for real-time customer in</a:t>
            </a:r>
            <a:r>
              <a:rPr lang="en-US" dirty="0"/>
              <a:t>sights, enabling smarter marketing, optimized product placement, and efficient inventory management. With AI and IoT solutions for real-time error detection and automated checkout monitoring, Contoso Hypermarket offers a powerful model for improving retail operations and customer experiences.</a:t>
            </a:r>
          </a:p>
        </p:txBody>
      </p:sp>
      <p:pic>
        <p:nvPicPr>
          <p:cNvPr id="3" name="Picture 2">
            <a:extLst>
              <a:ext uri="{FF2B5EF4-FFF2-40B4-BE49-F238E27FC236}">
                <a16:creationId xmlns:a16="http://schemas.microsoft.com/office/drawing/2014/main" id="{E1933D70-9681-1B2B-A993-C8163DA12D03}"/>
              </a:ext>
            </a:extLst>
          </p:cNvPr>
          <p:cNvPicPr>
            <a:picLocks noChangeAspect="1"/>
          </p:cNvPicPr>
          <p:nvPr/>
        </p:nvPicPr>
        <p:blipFill>
          <a:blip r:embed="rId3"/>
          <a:stretch>
            <a:fillRect/>
          </a:stretch>
        </p:blipFill>
        <p:spPr>
          <a:xfrm>
            <a:off x="390967" y="2254250"/>
            <a:ext cx="3859177" cy="2190750"/>
          </a:xfrm>
          <a:prstGeom prst="rect">
            <a:avLst/>
          </a:prstGeom>
        </p:spPr>
      </p:pic>
      <p:pic>
        <p:nvPicPr>
          <p:cNvPr id="5" name="Picture 4">
            <a:extLst>
              <a:ext uri="{FF2B5EF4-FFF2-40B4-BE49-F238E27FC236}">
                <a16:creationId xmlns:a16="http://schemas.microsoft.com/office/drawing/2014/main" id="{86D7E90A-7F33-35B1-682B-9D398CE1DE10}"/>
              </a:ext>
            </a:extLst>
          </p:cNvPr>
          <p:cNvPicPr>
            <a:picLocks noChangeAspect="1"/>
          </p:cNvPicPr>
          <p:nvPr/>
        </p:nvPicPr>
        <p:blipFill>
          <a:blip r:embed="rId4"/>
          <a:stretch>
            <a:fillRect/>
          </a:stretch>
        </p:blipFill>
        <p:spPr>
          <a:xfrm>
            <a:off x="4330296" y="2152651"/>
            <a:ext cx="4571998" cy="1368031"/>
          </a:xfrm>
          <a:prstGeom prst="rect">
            <a:avLst/>
          </a:prstGeom>
        </p:spPr>
      </p:pic>
    </p:spTree>
    <p:extLst>
      <p:ext uri="{BB962C8B-B14F-4D97-AF65-F5344CB8AC3E}">
        <p14:creationId xmlns:p14="http://schemas.microsoft.com/office/powerpoint/2010/main" val="35948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245AF8-006D-31D6-AF68-A8C75855DF78}"/>
              </a:ext>
            </a:extLst>
          </p:cNvPr>
          <p:cNvSpPr>
            <a:spLocks noGrp="1"/>
          </p:cNvSpPr>
          <p:nvPr>
            <p:ph type="title"/>
          </p:nvPr>
        </p:nvSpPr>
        <p:spPr/>
        <p:txBody>
          <a:bodyPr/>
          <a:lstStyle/>
          <a:p>
            <a:r>
              <a:rPr lang="en-US" sz="1600" dirty="0"/>
              <a:t>Management &amp; Governance Updates</a:t>
            </a:r>
            <a:endParaRPr lang="en-US" dirty="0"/>
          </a:p>
        </p:txBody>
      </p:sp>
      <p:sp>
        <p:nvSpPr>
          <p:cNvPr id="4" name="Text Placeholder 3">
            <a:extLst>
              <a:ext uri="{FF2B5EF4-FFF2-40B4-BE49-F238E27FC236}">
                <a16:creationId xmlns:a16="http://schemas.microsoft.com/office/drawing/2014/main" id="{4596137F-BAE5-129F-EC18-83A5CCC674BE}"/>
              </a:ext>
            </a:extLst>
          </p:cNvPr>
          <p:cNvSpPr>
            <a:spLocks noGrp="1"/>
          </p:cNvSpPr>
          <p:nvPr>
            <p:ph type="body" sz="quarter" idx="15"/>
          </p:nvPr>
        </p:nvSpPr>
        <p:spPr/>
        <p:txBody>
          <a:bodyPr/>
          <a:lstStyle/>
          <a:p>
            <a:endParaRPr lang="en-US"/>
          </a:p>
        </p:txBody>
      </p:sp>
      <p:sp>
        <p:nvSpPr>
          <p:cNvPr id="6" name="Text Placeholder 4">
            <a:extLst>
              <a:ext uri="{FF2B5EF4-FFF2-40B4-BE49-F238E27FC236}">
                <a16:creationId xmlns:a16="http://schemas.microsoft.com/office/drawing/2014/main" id="{0F91C6B0-B0C0-487C-7EA4-15B8CF4AEEEF}"/>
              </a:ext>
            </a:extLst>
          </p:cNvPr>
          <p:cNvSpPr txBox="1">
            <a:spLocks/>
          </p:cNvSpPr>
          <p:nvPr/>
        </p:nvSpPr>
        <p:spPr>
          <a:xfrm>
            <a:off x="4698900" y="855080"/>
            <a:ext cx="3955312" cy="315304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2"/>
              </a:rPr>
              <a:t>Generally Available: </a:t>
            </a:r>
            <a:r>
              <a:rPr lang="en-US" dirty="0" err="1">
                <a:hlinkClick r:id="rId2"/>
              </a:rPr>
              <a:t>Multicloud</a:t>
            </a:r>
            <a:r>
              <a:rPr lang="en-US" dirty="0">
                <a:hlinkClick r:id="rId2"/>
              </a:rPr>
              <a:t> connector enabled by Azure Arc</a:t>
            </a:r>
            <a:endParaRPr lang="en-US" dirty="0"/>
          </a:p>
          <a:p>
            <a:pPr algn="just"/>
            <a:r>
              <a:rPr lang="en-US" dirty="0"/>
              <a:t>MS announced that </a:t>
            </a:r>
            <a:r>
              <a:rPr lang="en-US" b="1" dirty="0"/>
              <a:t>the </a:t>
            </a:r>
            <a:r>
              <a:rPr lang="en-US" b="1" dirty="0" err="1"/>
              <a:t>Multicloud</a:t>
            </a:r>
            <a:r>
              <a:rPr lang="en-US" b="1" dirty="0"/>
              <a:t> connector is now generally available </a:t>
            </a:r>
            <a:r>
              <a:rPr lang="en-US" dirty="0"/>
              <a:t>for customers for AWS environments. With the </a:t>
            </a:r>
            <a:r>
              <a:rPr lang="en-US" dirty="0" err="1"/>
              <a:t>Multicloud</a:t>
            </a:r>
            <a:r>
              <a:rPr lang="en-US" dirty="0"/>
              <a:t> connector, it is now possible to easily connect AWS accounts to Azure with the following capabilities:  </a:t>
            </a:r>
          </a:p>
          <a:p>
            <a:pPr marL="171450" indent="-171450" algn="just">
              <a:buFont typeface="Arial" panose="020B0604020202020204" pitchFamily="34" charset="0"/>
              <a:buChar char="•"/>
            </a:pPr>
            <a:r>
              <a:rPr lang="en-US" b="1" dirty="0"/>
              <a:t>Inventory</a:t>
            </a:r>
            <a:r>
              <a:rPr lang="en-US" dirty="0"/>
              <a:t>: Get an up-to-date, comprehensive view of cloud assets across different cloud providers. Now supporting over 30+ AWS services (EC2, EKS, S3, Lambda, and more), gain insights into Azure &amp; AWS environments in a single pane of glass. The agentless inventory solution will periodically scan AWS environment, project the discovered resources in AWS as Azure resources, including all of the AWS metadata like AWS tags. </a:t>
            </a:r>
            <a:endParaRPr lang="ru-RU" dirty="0"/>
          </a:p>
          <a:p>
            <a:pPr marL="171450" indent="-171450" algn="just">
              <a:buFont typeface="Arial" panose="020B0604020202020204" pitchFamily="34" charset="0"/>
              <a:buChar char="•"/>
            </a:pPr>
            <a:r>
              <a:rPr lang="en-US" b="1" dirty="0"/>
              <a:t>Azure Arc onboarding: </a:t>
            </a:r>
            <a:r>
              <a:rPr lang="en-US" dirty="0"/>
              <a:t>Automatically Arc-enable existing and future EC2 instances to leverage Azure and Microsoft services, like Azure Monitor and Microsoft Defender. Through the </a:t>
            </a:r>
            <a:r>
              <a:rPr lang="en-US" dirty="0" err="1"/>
              <a:t>multicloud</a:t>
            </a:r>
            <a:r>
              <a:rPr lang="en-US" dirty="0"/>
              <a:t> connector, the Azure Arc agent will be automatically installed for machines that meet the prerequisites. </a:t>
            </a:r>
            <a:endParaRPr lang="ru-RU" dirty="0"/>
          </a:p>
        </p:txBody>
      </p:sp>
      <p:pic>
        <p:nvPicPr>
          <p:cNvPr id="7" name="Picture 6">
            <a:extLst>
              <a:ext uri="{FF2B5EF4-FFF2-40B4-BE49-F238E27FC236}">
                <a16:creationId xmlns:a16="http://schemas.microsoft.com/office/drawing/2014/main" id="{BC757E0D-0FB1-A075-FDFE-A61EBA2D426E}"/>
              </a:ext>
            </a:extLst>
          </p:cNvPr>
          <p:cNvPicPr>
            <a:picLocks noChangeAspect="1"/>
          </p:cNvPicPr>
          <p:nvPr/>
        </p:nvPicPr>
        <p:blipFill>
          <a:blip r:embed="rId3"/>
          <a:stretch>
            <a:fillRect/>
          </a:stretch>
        </p:blipFill>
        <p:spPr>
          <a:xfrm>
            <a:off x="5722413" y="3875427"/>
            <a:ext cx="2001627" cy="1004214"/>
          </a:xfrm>
          <a:prstGeom prst="rect">
            <a:avLst/>
          </a:prstGeom>
        </p:spPr>
      </p:pic>
      <p:sp>
        <p:nvSpPr>
          <p:cNvPr id="9" name="Text Placeholder 4">
            <a:extLst>
              <a:ext uri="{FF2B5EF4-FFF2-40B4-BE49-F238E27FC236}">
                <a16:creationId xmlns:a16="http://schemas.microsoft.com/office/drawing/2014/main" id="{7E1BC1D6-2A4A-313F-24DE-F1F18286EAA5}"/>
              </a:ext>
            </a:extLst>
          </p:cNvPr>
          <p:cNvSpPr txBox="1">
            <a:spLocks/>
          </p:cNvSpPr>
          <p:nvPr/>
        </p:nvSpPr>
        <p:spPr>
          <a:xfrm>
            <a:off x="342900" y="855081"/>
            <a:ext cx="3955312" cy="247852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4"/>
              </a:rPr>
              <a:t>GA: Jumpstart Drop</a:t>
            </a:r>
            <a:endParaRPr lang="en-US" dirty="0"/>
          </a:p>
          <a:p>
            <a:pPr algn="just"/>
            <a:r>
              <a:rPr lang="en-US" b="1" dirty="0"/>
              <a:t>Jumpstart Drops </a:t>
            </a:r>
            <a:r>
              <a:rPr lang="en-US" dirty="0"/>
              <a:t>has grown into a thriving resource, with dozens of unique Drops, hundreds of downloads, and thousands of views contributed by our growing community.  </a:t>
            </a:r>
          </a:p>
          <a:p>
            <a:pPr marL="171450" indent="-171450" algn="just">
              <a:buFont typeface="Arial" panose="020B0604020202020204" pitchFamily="34" charset="0"/>
              <a:buChar char="•"/>
            </a:pPr>
            <a:r>
              <a:rPr lang="en-US" b="1" dirty="0"/>
              <a:t>This launch introduces exciting new features, including: </a:t>
            </a:r>
          </a:p>
          <a:p>
            <a:pPr marL="171450" indent="-171450" algn="just">
              <a:buFont typeface="Arial" panose="020B0604020202020204" pitchFamily="34" charset="0"/>
              <a:buChar char="•"/>
            </a:pPr>
            <a:r>
              <a:rPr lang="en-US" b="1" dirty="0"/>
              <a:t>Drops Creation Wizard for seamless contributions</a:t>
            </a:r>
          </a:p>
          <a:p>
            <a:pPr marL="171450" indent="-171450" algn="just">
              <a:buFont typeface="Arial" panose="020B0604020202020204" pitchFamily="34" charset="0"/>
              <a:buChar char="•"/>
            </a:pPr>
            <a:r>
              <a:rPr lang="en-US" b="1" dirty="0"/>
              <a:t>Enhanced labeling for improved navigation</a:t>
            </a:r>
          </a:p>
          <a:p>
            <a:pPr marL="171450" indent="-171450" algn="just">
              <a:buFont typeface="Arial" panose="020B0604020202020204" pitchFamily="34" charset="0"/>
              <a:buChar char="•"/>
            </a:pPr>
            <a:r>
              <a:rPr lang="en-US" b="1" dirty="0"/>
              <a:t>Various UI enhancements inspired</a:t>
            </a:r>
          </a:p>
          <a:p>
            <a:pPr marL="171450" indent="-171450" algn="just">
              <a:buFont typeface="Arial" panose="020B0604020202020204" pitchFamily="34" charset="0"/>
              <a:buChar char="•"/>
            </a:pPr>
            <a:r>
              <a:rPr lang="en-US" dirty="0"/>
              <a:t>To celebrate contributors who have gone above and beyond, we are also introducing "The Giver", a new badge in the Jumpstart Community Badges program, recognizing exceptional contributions that go above and beyond. </a:t>
            </a:r>
          </a:p>
        </p:txBody>
      </p:sp>
      <p:pic>
        <p:nvPicPr>
          <p:cNvPr id="10" name="Picture 9">
            <a:extLst>
              <a:ext uri="{FF2B5EF4-FFF2-40B4-BE49-F238E27FC236}">
                <a16:creationId xmlns:a16="http://schemas.microsoft.com/office/drawing/2014/main" id="{5356D115-B50F-3156-D03B-F0A572E65239}"/>
              </a:ext>
            </a:extLst>
          </p:cNvPr>
          <p:cNvPicPr>
            <a:picLocks noChangeAspect="1"/>
          </p:cNvPicPr>
          <p:nvPr/>
        </p:nvPicPr>
        <p:blipFill>
          <a:blip r:embed="rId5"/>
          <a:stretch>
            <a:fillRect/>
          </a:stretch>
        </p:blipFill>
        <p:spPr>
          <a:xfrm>
            <a:off x="510256" y="3333601"/>
            <a:ext cx="3660992" cy="1295548"/>
          </a:xfrm>
          <a:prstGeom prst="rect">
            <a:avLst/>
          </a:prstGeom>
        </p:spPr>
      </p:pic>
    </p:spTree>
    <p:extLst>
      <p:ext uri="{BB962C8B-B14F-4D97-AF65-F5344CB8AC3E}">
        <p14:creationId xmlns:p14="http://schemas.microsoft.com/office/powerpoint/2010/main" val="65354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8E3B89-426C-86E6-1F8F-16F675DCD4C2}"/>
              </a:ext>
            </a:extLst>
          </p:cNvPr>
          <p:cNvSpPr>
            <a:spLocks noGrp="1"/>
          </p:cNvSpPr>
          <p:nvPr>
            <p:ph type="title"/>
          </p:nvPr>
        </p:nvSpPr>
        <p:spPr/>
        <p:txBody>
          <a:bodyPr/>
          <a:lstStyle/>
          <a:p>
            <a:r>
              <a:rPr lang="en-US" sz="1600" dirty="0"/>
              <a:t>Management &amp; Governance Updates</a:t>
            </a:r>
            <a:endParaRPr lang="en-US" dirty="0"/>
          </a:p>
        </p:txBody>
      </p:sp>
      <p:sp>
        <p:nvSpPr>
          <p:cNvPr id="4" name="Text Placeholder 3">
            <a:extLst>
              <a:ext uri="{FF2B5EF4-FFF2-40B4-BE49-F238E27FC236}">
                <a16:creationId xmlns:a16="http://schemas.microsoft.com/office/drawing/2014/main" id="{D237D696-36C1-E43F-363E-BC4555C5EEE7}"/>
              </a:ext>
            </a:extLst>
          </p:cNvPr>
          <p:cNvSpPr>
            <a:spLocks noGrp="1"/>
          </p:cNvSpPr>
          <p:nvPr>
            <p:ph type="body" sz="quarter" idx="15"/>
          </p:nvPr>
        </p:nvSpPr>
        <p:spPr/>
        <p:txBody>
          <a:bodyPr/>
          <a:lstStyle/>
          <a:p>
            <a:endParaRPr lang="en-US"/>
          </a:p>
        </p:txBody>
      </p:sp>
      <p:sp>
        <p:nvSpPr>
          <p:cNvPr id="10" name="Text Placeholder 4">
            <a:extLst>
              <a:ext uri="{FF2B5EF4-FFF2-40B4-BE49-F238E27FC236}">
                <a16:creationId xmlns:a16="http://schemas.microsoft.com/office/drawing/2014/main" id="{31180267-5E45-5848-29DD-B286440E3AEC}"/>
              </a:ext>
            </a:extLst>
          </p:cNvPr>
          <p:cNvSpPr txBox="1">
            <a:spLocks/>
          </p:cNvSpPr>
          <p:nvPr/>
        </p:nvSpPr>
        <p:spPr>
          <a:xfrm>
            <a:off x="4572000" y="808481"/>
            <a:ext cx="3955312" cy="219052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2"/>
              </a:rPr>
              <a:t>Announcing Public Preview of Workload Identity Federation for Azure Arc enabled Kubernetes clusters</a:t>
            </a:r>
            <a:endParaRPr lang="en-US" dirty="0"/>
          </a:p>
          <a:p>
            <a:pPr algn="just"/>
            <a:r>
              <a:rPr lang="en-US" dirty="0"/>
              <a:t>Workload identity support </a:t>
            </a:r>
            <a:r>
              <a:rPr lang="en-US" b="1" dirty="0"/>
              <a:t>for Azure Arc enabled Kubernetes cluster </a:t>
            </a:r>
            <a:r>
              <a:rPr lang="en-US" dirty="0"/>
              <a:t>allows applications running in Kubernetes clusters to securely access Azure resources like </a:t>
            </a:r>
            <a:r>
              <a:rPr lang="en-US" b="1" dirty="0"/>
              <a:t>Azure Key vaults, Azure blob storage without the hassle of managing secrets. </a:t>
            </a:r>
          </a:p>
          <a:p>
            <a:pPr algn="just"/>
            <a:r>
              <a:rPr lang="en-US" dirty="0"/>
              <a:t>The workload identity feature integrates with Kubernetes' native capabilities to federate with external identity providers. Specifically, it uses Service Account Token Volume Projection to enable application pods to obtain a Kubernetes identity. A user-assigned managed identity can be configured to trust tokens from a Kubernetes cluster (external IDP provider). </a:t>
            </a:r>
          </a:p>
        </p:txBody>
      </p:sp>
      <p:pic>
        <p:nvPicPr>
          <p:cNvPr id="11" name="Picture 10">
            <a:extLst>
              <a:ext uri="{FF2B5EF4-FFF2-40B4-BE49-F238E27FC236}">
                <a16:creationId xmlns:a16="http://schemas.microsoft.com/office/drawing/2014/main" id="{25BE0219-36BE-A8B3-DDC4-0BAA2A63F4D0}"/>
              </a:ext>
            </a:extLst>
          </p:cNvPr>
          <p:cNvPicPr>
            <a:picLocks noChangeAspect="1"/>
          </p:cNvPicPr>
          <p:nvPr/>
        </p:nvPicPr>
        <p:blipFill>
          <a:blip r:embed="rId3"/>
          <a:stretch>
            <a:fillRect/>
          </a:stretch>
        </p:blipFill>
        <p:spPr>
          <a:xfrm>
            <a:off x="4893054" y="2890631"/>
            <a:ext cx="3281645" cy="1922650"/>
          </a:xfrm>
          <a:prstGeom prst="rect">
            <a:avLst/>
          </a:prstGeom>
        </p:spPr>
      </p:pic>
      <p:sp>
        <p:nvSpPr>
          <p:cNvPr id="8" name="Text Placeholder 1">
            <a:extLst>
              <a:ext uri="{FF2B5EF4-FFF2-40B4-BE49-F238E27FC236}">
                <a16:creationId xmlns:a16="http://schemas.microsoft.com/office/drawing/2014/main" id="{44B83E61-6784-14D4-DE27-F21572DD4239}"/>
              </a:ext>
            </a:extLst>
          </p:cNvPr>
          <p:cNvSpPr txBox="1">
            <a:spLocks/>
          </p:cNvSpPr>
          <p:nvPr/>
        </p:nvSpPr>
        <p:spPr>
          <a:xfrm>
            <a:off x="242100" y="855080"/>
            <a:ext cx="4027500" cy="394552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00" dirty="0">
                <a:hlinkClick r:id="rId4"/>
              </a:rPr>
              <a:t> AKS enabled by Azure Arc - New Capabilities and Expanded Workload Support</a:t>
            </a:r>
            <a:endParaRPr lang="en-US" sz="1000" dirty="0"/>
          </a:p>
          <a:p>
            <a:pPr marL="171450" indent="-171450">
              <a:buFont typeface="Arial" panose="020B0604020202020204" pitchFamily="34" charset="0"/>
              <a:buChar char="•"/>
            </a:pPr>
            <a:r>
              <a:rPr lang="en-US" sz="1000" dirty="0"/>
              <a:t>Azure IoT Operations </a:t>
            </a:r>
          </a:p>
          <a:p>
            <a:pPr marL="171450" indent="-171450">
              <a:buFont typeface="Arial" panose="020B0604020202020204" pitchFamily="34" charset="0"/>
              <a:buChar char="•"/>
            </a:pPr>
            <a:r>
              <a:rPr lang="en-US" sz="1000" dirty="0"/>
              <a:t>Azure Container Storage - enabled by Azure Arc</a:t>
            </a:r>
          </a:p>
          <a:p>
            <a:pPr marL="171450" indent="-171450">
              <a:buFont typeface="Arial" panose="020B0604020202020204" pitchFamily="34" charset="0"/>
              <a:buChar char="•"/>
            </a:pPr>
            <a:r>
              <a:rPr lang="en-US" sz="1000" dirty="0"/>
              <a:t>Azure Key Vault Secret Store extension for Kubernetes</a:t>
            </a:r>
          </a:p>
          <a:p>
            <a:pPr marL="171450" indent="-171450">
              <a:buFont typeface="Arial" panose="020B0604020202020204" pitchFamily="34" charset="0"/>
              <a:buChar char="•"/>
            </a:pPr>
            <a:r>
              <a:rPr lang="en-US" sz="1000" dirty="0"/>
              <a:t>Azure Monitor Pipeline</a:t>
            </a:r>
          </a:p>
          <a:p>
            <a:pPr marL="171450" indent="-171450">
              <a:buFont typeface="Arial" panose="020B0604020202020204" pitchFamily="34" charset="0"/>
              <a:buChar char="•"/>
            </a:pPr>
            <a:r>
              <a:rPr lang="en-US" sz="1000" dirty="0"/>
              <a:t>Arc Workload Identity Federation</a:t>
            </a:r>
          </a:p>
          <a:p>
            <a:pPr marL="171450" indent="-171450">
              <a:buFont typeface="Arial" panose="020B0604020202020204" pitchFamily="34" charset="0"/>
              <a:buChar char="•"/>
            </a:pPr>
            <a:r>
              <a:rPr lang="en-US" sz="1000" dirty="0"/>
              <a:t>Arc Gateway</a:t>
            </a:r>
          </a:p>
          <a:p>
            <a:pPr marL="171450" indent="-171450">
              <a:buFont typeface="Arial" panose="020B0604020202020204" pitchFamily="34" charset="0"/>
              <a:buChar char="•"/>
            </a:pPr>
            <a:r>
              <a:rPr lang="en-US" sz="1000" dirty="0"/>
              <a:t>Azure AI Video Indexer - enabled by Azure Arc</a:t>
            </a:r>
          </a:p>
          <a:p>
            <a:pPr marL="171450" indent="-171450">
              <a:buFont typeface="Arial" panose="020B0604020202020204" pitchFamily="34" charset="0"/>
              <a:buChar char="•"/>
            </a:pPr>
            <a:r>
              <a:rPr lang="en-US" sz="1000" dirty="0" err="1"/>
              <a:t>MetalLB</a:t>
            </a:r>
            <a:r>
              <a:rPr lang="en-US" sz="1000" dirty="0"/>
              <a:t> - Azure Arc Extension</a:t>
            </a:r>
          </a:p>
          <a:p>
            <a:pPr marL="171450" indent="-171450">
              <a:buFont typeface="Arial" panose="020B0604020202020204" pitchFamily="34" charset="0"/>
              <a:buChar char="•"/>
            </a:pPr>
            <a:r>
              <a:rPr lang="en-US" sz="1000" dirty="0"/>
              <a:t>GPUs for AI Workloads</a:t>
            </a:r>
          </a:p>
          <a:p>
            <a:pPr marL="171450" indent="-171450">
              <a:buFont typeface="Arial" panose="020B0604020202020204" pitchFamily="34" charset="0"/>
              <a:buChar char="•"/>
            </a:pPr>
            <a:r>
              <a:rPr lang="en-US" sz="1000" dirty="0"/>
              <a:t>Arc-enabled Azure Machine Learning:</a:t>
            </a:r>
          </a:p>
          <a:p>
            <a:pPr marL="171450" indent="-171450">
              <a:buFont typeface="Arial" panose="020B0604020202020204" pitchFamily="34" charset="0"/>
              <a:buChar char="•"/>
            </a:pPr>
            <a:r>
              <a:rPr lang="en-US" sz="1000" dirty="0"/>
              <a:t>Arc-enabled Video Indexer:</a:t>
            </a:r>
          </a:p>
          <a:p>
            <a:pPr marL="171450" indent="-171450">
              <a:buFont typeface="Arial" panose="020B0604020202020204" pitchFamily="34" charset="0"/>
              <a:buChar char="•"/>
            </a:pPr>
            <a:r>
              <a:rPr lang="en-US" sz="1000" dirty="0"/>
              <a:t>Infrastructure as Code (IaC) with Terraform</a:t>
            </a:r>
          </a:p>
          <a:p>
            <a:pPr marL="171450" indent="-171450">
              <a:buFont typeface="Arial" panose="020B0604020202020204" pitchFamily="34" charset="0"/>
              <a:buChar char="•"/>
            </a:pPr>
            <a:r>
              <a:rPr lang="en-US" sz="1000" dirty="0"/>
              <a:t>Anti-affinity, Pod CIDR, Taints/Labels</a:t>
            </a:r>
            <a:endParaRPr lang="ru-RU" sz="1000" dirty="0"/>
          </a:p>
        </p:txBody>
      </p:sp>
    </p:spTree>
    <p:extLst>
      <p:ext uri="{BB962C8B-B14F-4D97-AF65-F5344CB8AC3E}">
        <p14:creationId xmlns:p14="http://schemas.microsoft.com/office/powerpoint/2010/main" val="62993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9EACE-2947-B6B2-9E8D-58D66D66FE2C}"/>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0E0244-34EC-E9DD-ACD9-50A13C40D4E3}"/>
              </a:ext>
            </a:extLst>
          </p:cNvPr>
          <p:cNvSpPr>
            <a:spLocks noGrp="1"/>
          </p:cNvSpPr>
          <p:nvPr>
            <p:ph type="body" sz="quarter" idx="10"/>
          </p:nvPr>
        </p:nvSpPr>
        <p:spPr/>
        <p:txBody>
          <a:bodyPr/>
          <a:lstStyle/>
          <a:p>
            <a:r>
              <a:rPr lang="en-US" sz="1000" dirty="0">
                <a:hlinkClick r:id="rId2"/>
              </a:rPr>
              <a:t>Public Preview of Windows Admin Center v2410 </a:t>
            </a:r>
            <a:endParaRPr lang="ru-RU" sz="1000" dirty="0"/>
          </a:p>
          <a:p>
            <a:r>
              <a:rPr lang="en-US" sz="1000" dirty="0"/>
              <a:t>This 2410 preview release improves upon the last Windows Admin Center 2410 Public Preview build that was released on October 16th.</a:t>
            </a:r>
            <a:endParaRPr lang="ru-RU" sz="1000" dirty="0"/>
          </a:p>
          <a:p>
            <a:pPr marL="171450" indent="-171450">
              <a:buFont typeface="Arial" panose="020B0604020202020204" pitchFamily="34" charset="0"/>
              <a:buChar char="•"/>
            </a:pPr>
            <a:r>
              <a:rPr lang="en-US" sz="1000" b="1" dirty="0"/>
              <a:t>Virtual machine tool update </a:t>
            </a:r>
            <a:endParaRPr lang="ru-RU" sz="1000" b="1" dirty="0"/>
          </a:p>
          <a:p>
            <a:pPr marL="171450" indent="-171450">
              <a:buFont typeface="Arial" panose="020B0604020202020204" pitchFamily="34" charset="0"/>
              <a:buChar char="•"/>
            </a:pPr>
            <a:r>
              <a:rPr lang="en-US" sz="1000" b="1" dirty="0"/>
              <a:t>Security tool update</a:t>
            </a:r>
            <a:endParaRPr lang="ru-RU" sz="1000" b="1" dirty="0"/>
          </a:p>
          <a:p>
            <a:pPr marL="171450" indent="-171450">
              <a:buFont typeface="Arial" panose="020B0604020202020204" pitchFamily="34" charset="0"/>
              <a:buChar char="•"/>
            </a:pPr>
            <a:r>
              <a:rPr lang="en-US" sz="1000" b="1" dirty="0"/>
              <a:t>Windows Local Administrator Password Solution (LAPS) </a:t>
            </a:r>
            <a:r>
              <a:rPr lang="en-US" sz="1000" dirty="0"/>
              <a:t>extension is now in preview! </a:t>
            </a:r>
          </a:p>
        </p:txBody>
      </p:sp>
      <p:sp>
        <p:nvSpPr>
          <p:cNvPr id="11" name="Title 10">
            <a:extLst>
              <a:ext uri="{FF2B5EF4-FFF2-40B4-BE49-F238E27FC236}">
                <a16:creationId xmlns:a16="http://schemas.microsoft.com/office/drawing/2014/main" id="{F799D386-8FFB-9287-3092-EBC4EED0ED44}"/>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3ECB1CBE-D19D-DB22-C144-06273C18631E}"/>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9E41336-3964-F676-4CD6-656D0DDBD34A}"/>
              </a:ext>
            </a:extLst>
          </p:cNvPr>
          <p:cNvSpPr>
            <a:spLocks noGrp="1"/>
          </p:cNvSpPr>
          <p:nvPr>
            <p:ph type="body" sz="quarter" idx="16"/>
          </p:nvPr>
        </p:nvSpPr>
        <p:spPr>
          <a:xfrm>
            <a:off x="342900" y="855081"/>
            <a:ext cx="3955312" cy="1919870"/>
          </a:xfrm>
        </p:spPr>
        <p:txBody>
          <a:bodyPr/>
          <a:lstStyle/>
          <a:p>
            <a:pPr algn="just"/>
            <a:r>
              <a:rPr lang="en-US" dirty="0">
                <a:hlinkClick r:id="rId3"/>
              </a:rPr>
              <a:t>Integration Environment and Application Monitoring enhancements</a:t>
            </a:r>
            <a:endParaRPr lang="en-US" dirty="0"/>
          </a:p>
          <a:p>
            <a:pPr algn="just"/>
            <a:r>
              <a:rPr lang="en-US" b="1" dirty="0"/>
              <a:t>Integration Environment </a:t>
            </a:r>
            <a:r>
              <a:rPr lang="en-US" dirty="0"/>
              <a:t>allows to monitor Azure Integration Services, including Azure Logic Apps, Azure Service Bus, and Azure API Management (APIM), from a single pane of glass.</a:t>
            </a:r>
          </a:p>
          <a:p>
            <a:pPr marL="171450" indent="-171450" algn="just">
              <a:buFont typeface="Arial" panose="020B0604020202020204" pitchFamily="34" charset="0"/>
              <a:buChar char="•"/>
            </a:pPr>
            <a:r>
              <a:rPr lang="en-US" dirty="0"/>
              <a:t>Single pane view into the Health of All Applications in Integration Environment</a:t>
            </a:r>
          </a:p>
          <a:p>
            <a:pPr marL="171450" indent="-171450" algn="just">
              <a:buFont typeface="Arial" panose="020B0604020202020204" pitchFamily="34" charset="0"/>
              <a:buChar char="•"/>
            </a:pPr>
            <a:r>
              <a:rPr lang="en-US" dirty="0"/>
              <a:t>End-to-End Message Tracing Across AIS Resources</a:t>
            </a:r>
          </a:p>
          <a:p>
            <a:pPr marL="171450" indent="-171450" algn="just">
              <a:buFont typeface="Arial" panose="020B0604020202020204" pitchFamily="34" charset="0"/>
              <a:buChar char="•"/>
            </a:pPr>
            <a:r>
              <a:rPr lang="en-US" dirty="0"/>
              <a:t>At-Scale Monitoring for Logic Apps</a:t>
            </a:r>
          </a:p>
          <a:p>
            <a:pPr marL="171450" indent="-171450" algn="just">
              <a:buFont typeface="Arial" panose="020B0604020202020204" pitchFamily="34" charset="0"/>
              <a:buChar char="•"/>
            </a:pPr>
            <a:r>
              <a:rPr lang="en-US" dirty="0"/>
              <a:t>Improved Browsing Experience</a:t>
            </a:r>
          </a:p>
        </p:txBody>
      </p:sp>
      <p:pic>
        <p:nvPicPr>
          <p:cNvPr id="3" name="Picture 2">
            <a:extLst>
              <a:ext uri="{FF2B5EF4-FFF2-40B4-BE49-F238E27FC236}">
                <a16:creationId xmlns:a16="http://schemas.microsoft.com/office/drawing/2014/main" id="{7C9DEC5D-6B29-0B79-4B21-4C345F20E532}"/>
              </a:ext>
            </a:extLst>
          </p:cNvPr>
          <p:cNvPicPr>
            <a:picLocks noChangeAspect="1"/>
          </p:cNvPicPr>
          <p:nvPr/>
        </p:nvPicPr>
        <p:blipFill>
          <a:blip r:embed="rId4"/>
          <a:stretch>
            <a:fillRect/>
          </a:stretch>
        </p:blipFill>
        <p:spPr>
          <a:xfrm>
            <a:off x="593963" y="2774951"/>
            <a:ext cx="2809638" cy="1697380"/>
          </a:xfrm>
          <a:prstGeom prst="rect">
            <a:avLst/>
          </a:prstGeom>
        </p:spPr>
      </p:pic>
    </p:spTree>
    <p:extLst>
      <p:ext uri="{BB962C8B-B14F-4D97-AF65-F5344CB8AC3E}">
        <p14:creationId xmlns:p14="http://schemas.microsoft.com/office/powerpoint/2010/main" val="30897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E2F6E-C70B-818F-336B-3D9F0B4C39EF}"/>
              </a:ext>
            </a:extLst>
          </p:cNvPr>
          <p:cNvSpPr>
            <a:spLocks noGrp="1"/>
          </p:cNvSpPr>
          <p:nvPr>
            <p:ph type="title"/>
          </p:nvPr>
        </p:nvSpPr>
        <p:spPr/>
        <p:txBody>
          <a:bodyPr/>
          <a:lstStyle/>
          <a:p>
            <a:r>
              <a:rPr lang="en-US" sz="1600" dirty="0"/>
              <a:t>Management &amp; Governance Updates</a:t>
            </a:r>
            <a:endParaRPr lang="en-US" dirty="0"/>
          </a:p>
        </p:txBody>
      </p:sp>
      <p:sp>
        <p:nvSpPr>
          <p:cNvPr id="4" name="Text Placeholder 3">
            <a:extLst>
              <a:ext uri="{FF2B5EF4-FFF2-40B4-BE49-F238E27FC236}">
                <a16:creationId xmlns:a16="http://schemas.microsoft.com/office/drawing/2014/main" id="{8D49C3AF-4294-A9A2-71B6-F8313472F5C1}"/>
              </a:ext>
            </a:extLst>
          </p:cNvPr>
          <p:cNvSpPr>
            <a:spLocks noGrp="1"/>
          </p:cNvSpPr>
          <p:nvPr>
            <p:ph type="body" sz="quarter" idx="15"/>
          </p:nvPr>
        </p:nvSpPr>
        <p:spPr/>
        <p:txBody>
          <a:bodyPr/>
          <a:lstStyle/>
          <a:p>
            <a:endParaRPr lang="en-US"/>
          </a:p>
        </p:txBody>
      </p:sp>
      <p:sp>
        <p:nvSpPr>
          <p:cNvPr id="9" name="Text Placeholder 1">
            <a:extLst>
              <a:ext uri="{FF2B5EF4-FFF2-40B4-BE49-F238E27FC236}">
                <a16:creationId xmlns:a16="http://schemas.microsoft.com/office/drawing/2014/main" id="{1E4BFC45-CDBF-DEC5-5507-4C12BAC4AB90}"/>
              </a:ext>
            </a:extLst>
          </p:cNvPr>
          <p:cNvSpPr txBox="1">
            <a:spLocks/>
          </p:cNvSpPr>
          <p:nvPr/>
        </p:nvSpPr>
        <p:spPr>
          <a:xfrm>
            <a:off x="342900" y="855080"/>
            <a:ext cx="3688476"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Public Preview: Secure by default with soft delete for Azure Backup</a:t>
            </a:r>
            <a:endParaRPr lang="en-US" sz="1000" dirty="0"/>
          </a:p>
          <a:p>
            <a:pPr algn="just"/>
            <a:r>
              <a:rPr lang="en-US" sz="1000" b="1" dirty="0"/>
              <a:t>Secure by default </a:t>
            </a:r>
            <a:r>
              <a:rPr lang="en-US" sz="1000" dirty="0"/>
              <a:t>with </a:t>
            </a:r>
            <a:r>
              <a:rPr lang="en-US" sz="1000" b="1" dirty="0"/>
              <a:t>soft delete </a:t>
            </a:r>
            <a:r>
              <a:rPr lang="en-US" sz="1000" dirty="0"/>
              <a:t>for Azure Backup enables to recover backup data even after it's deleted. With enabling soft delete at vault level, MS is now providing secure by default promise for all customers where all the backup data will be recoverable by default for 14 days.</a:t>
            </a:r>
          </a:p>
        </p:txBody>
      </p:sp>
      <p:sp>
        <p:nvSpPr>
          <p:cNvPr id="14" name="Text Placeholder 13">
            <a:extLst>
              <a:ext uri="{FF2B5EF4-FFF2-40B4-BE49-F238E27FC236}">
                <a16:creationId xmlns:a16="http://schemas.microsoft.com/office/drawing/2014/main" id="{1DF1A36F-4250-259D-24AE-F82FE69A7F7E}"/>
              </a:ext>
            </a:extLst>
          </p:cNvPr>
          <p:cNvSpPr txBox="1">
            <a:spLocks/>
          </p:cNvSpPr>
          <p:nvPr/>
        </p:nvSpPr>
        <p:spPr>
          <a:xfrm>
            <a:off x="4425300" y="860560"/>
            <a:ext cx="3955312" cy="171667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3"/>
              </a:rPr>
              <a:t>GA: Immutable WORM Storage for Backups in Azure Recovery</a:t>
            </a:r>
            <a:endParaRPr lang="en-US" dirty="0"/>
          </a:p>
          <a:p>
            <a:pPr algn="just"/>
            <a:r>
              <a:rPr lang="en-US" dirty="0"/>
              <a:t>Azure Backup users will now have immutable WORM storage for their backups when immutability is enabled and locked on a Recovery Services Vault. When immutability is enabled, it ensures that a Recovery Point, once created, cannot be deleted or have its retention period reduced before its intended expiry. </a:t>
            </a:r>
            <a:r>
              <a:rPr lang="en-US" b="1" dirty="0"/>
              <a:t>Now, when immutability is locked, Azure Backup will also use WORM-enabled immutable storage </a:t>
            </a:r>
            <a:r>
              <a:rPr lang="en-US" dirty="0"/>
              <a:t>to meet any compliance requirements. This feature is applicable to both existing and new vaults with locked immutability. </a:t>
            </a:r>
          </a:p>
        </p:txBody>
      </p:sp>
    </p:spTree>
    <p:extLst>
      <p:ext uri="{BB962C8B-B14F-4D97-AF65-F5344CB8AC3E}">
        <p14:creationId xmlns:p14="http://schemas.microsoft.com/office/powerpoint/2010/main" val="303524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Compute</a:t>
            </a:r>
          </a:p>
        </p:txBody>
      </p:sp>
    </p:spTree>
    <p:extLst>
      <p:ext uri="{BB962C8B-B14F-4D97-AF65-F5344CB8AC3E}">
        <p14:creationId xmlns:p14="http://schemas.microsoft.com/office/powerpoint/2010/main" val="274742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Networking </a:t>
            </a:r>
          </a:p>
        </p:txBody>
      </p:sp>
    </p:spTree>
    <p:extLst>
      <p:ext uri="{BB962C8B-B14F-4D97-AF65-F5344CB8AC3E}">
        <p14:creationId xmlns:p14="http://schemas.microsoft.com/office/powerpoint/2010/main" val="402105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467365-3FC6-69DC-D946-AF655708800A}"/>
              </a:ext>
            </a:extLst>
          </p:cNvPr>
          <p:cNvSpPr>
            <a:spLocks noGrp="1"/>
          </p:cNvSpPr>
          <p:nvPr>
            <p:ph type="title"/>
          </p:nvPr>
        </p:nvSpPr>
        <p:spPr/>
        <p:txBody>
          <a:bodyPr/>
          <a:lstStyle/>
          <a:p>
            <a:r>
              <a:rPr lang="en-US" sz="1600" dirty="0"/>
              <a:t>Compute Updates</a:t>
            </a:r>
            <a:endParaRPr lang="en-US" dirty="0"/>
          </a:p>
        </p:txBody>
      </p:sp>
      <p:sp>
        <p:nvSpPr>
          <p:cNvPr id="4" name="Text Placeholder 3">
            <a:extLst>
              <a:ext uri="{FF2B5EF4-FFF2-40B4-BE49-F238E27FC236}">
                <a16:creationId xmlns:a16="http://schemas.microsoft.com/office/drawing/2014/main" id="{57131D16-81B9-6C09-BDA6-76A3F3DCF9B7}"/>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4274113A-835F-2D97-4D5A-33881E603E01}"/>
              </a:ext>
            </a:extLst>
          </p:cNvPr>
          <p:cNvSpPr>
            <a:spLocks noGrp="1"/>
          </p:cNvSpPr>
          <p:nvPr>
            <p:ph type="body" sz="quarter" idx="16"/>
          </p:nvPr>
        </p:nvSpPr>
        <p:spPr>
          <a:xfrm>
            <a:off x="342900" y="685800"/>
            <a:ext cx="3955312" cy="3774069"/>
          </a:xfrm>
        </p:spPr>
        <p:txBody>
          <a:bodyPr/>
          <a:lstStyle/>
          <a:p>
            <a:pPr algn="just"/>
            <a:r>
              <a:rPr lang="en-US" sz="900" dirty="0">
                <a:hlinkClick r:id="rId2"/>
              </a:rPr>
              <a:t>GA: Azure Local</a:t>
            </a:r>
            <a:endParaRPr lang="en-US" sz="900" dirty="0"/>
          </a:p>
          <a:p>
            <a:pPr algn="just"/>
            <a:r>
              <a:rPr lang="en-US" sz="900" dirty="0"/>
              <a:t>Azure Stack HCI is now part of Azure Local. An Azure Local instance consists of a machine or a cluster of machines running the Azure Stack HCI operating system and connected to Azure. You can use the Azure portal to monitor and manage individual Azure Local instances as well as view all the deployments of Azure Local. You can also manage Azure Local with your existing tools, including Windows Admin Center and PowerShell.</a:t>
            </a:r>
          </a:p>
          <a:p>
            <a:pPr algn="just"/>
            <a:r>
              <a:rPr lang="en-US" sz="900" dirty="0"/>
              <a:t>Azure Local is built on proven technologies including </a:t>
            </a:r>
            <a:r>
              <a:rPr lang="en-US" sz="900" b="1" dirty="0"/>
              <a:t>Hyper-V, Storage Spaces Direct</a:t>
            </a:r>
            <a:r>
              <a:rPr lang="en-US" sz="900" dirty="0"/>
              <a:t>, and core Azure Management service.</a:t>
            </a:r>
          </a:p>
          <a:p>
            <a:pPr algn="just"/>
            <a:r>
              <a:rPr lang="en-US" sz="900" dirty="0"/>
              <a:t>Each </a:t>
            </a:r>
            <a:r>
              <a:rPr lang="en-US" sz="900" b="1" dirty="0"/>
              <a:t>Azure Local </a:t>
            </a:r>
            <a:r>
              <a:rPr lang="en-US" sz="900" dirty="0"/>
              <a:t>instance consists of </a:t>
            </a:r>
            <a:r>
              <a:rPr lang="en-US" sz="900" b="1" dirty="0"/>
              <a:t>1 to 16 physical machines</a:t>
            </a:r>
            <a:r>
              <a:rPr lang="en-US" sz="900" dirty="0"/>
              <a:t>. All machines share common configurations and resources by leveraging the Windows Server Failover Clustering feature.</a:t>
            </a:r>
          </a:p>
          <a:p>
            <a:pPr algn="just"/>
            <a:r>
              <a:rPr lang="en-US" sz="900" dirty="0"/>
              <a:t>Validated hardware from a hardware partner.</a:t>
            </a:r>
          </a:p>
          <a:p>
            <a:pPr marL="171450" indent="-171450" algn="just">
              <a:buFont typeface="Arial" panose="020B0604020202020204" pitchFamily="34" charset="0"/>
              <a:buChar char="•"/>
            </a:pPr>
            <a:r>
              <a:rPr lang="en-US" sz="900" dirty="0"/>
              <a:t>Azure Stack HCI OS.</a:t>
            </a:r>
          </a:p>
          <a:p>
            <a:pPr marL="171450" indent="-171450" algn="just">
              <a:buFont typeface="Arial" panose="020B0604020202020204" pitchFamily="34" charset="0"/>
              <a:buChar char="•"/>
            </a:pPr>
            <a:r>
              <a:rPr lang="en-US" sz="900" dirty="0"/>
              <a:t>Hyper-V-based compute resources.</a:t>
            </a:r>
          </a:p>
          <a:p>
            <a:pPr marL="171450" indent="-171450" algn="just">
              <a:buFont typeface="Arial" panose="020B0604020202020204" pitchFamily="34" charset="0"/>
              <a:buChar char="•"/>
            </a:pPr>
            <a:r>
              <a:rPr lang="en-US" sz="900" dirty="0"/>
              <a:t>Storage Spaces Direct-based virtualized storage.</a:t>
            </a:r>
          </a:p>
          <a:p>
            <a:pPr marL="171450" indent="-171450" algn="just">
              <a:buFont typeface="Arial" panose="020B0604020202020204" pitchFamily="34" charset="0"/>
              <a:buChar char="•"/>
            </a:pPr>
            <a:r>
              <a:rPr lang="en-US" sz="900" dirty="0"/>
              <a:t>Windows and Linux virtual machines as Arc-enabled servers.</a:t>
            </a:r>
          </a:p>
          <a:p>
            <a:pPr marL="171450" indent="-171450" algn="just">
              <a:buFont typeface="Arial" panose="020B0604020202020204" pitchFamily="34" charset="0"/>
              <a:buChar char="•"/>
            </a:pPr>
            <a:r>
              <a:rPr lang="en-US" sz="900" dirty="0"/>
              <a:t>Azure Virtual Desktop.</a:t>
            </a:r>
          </a:p>
          <a:p>
            <a:pPr marL="171450" indent="-171450" algn="just">
              <a:buFont typeface="Arial" panose="020B0604020202020204" pitchFamily="34" charset="0"/>
              <a:buChar char="•"/>
            </a:pPr>
            <a:r>
              <a:rPr lang="en-US" sz="900" dirty="0"/>
              <a:t>Azure Kubernetes Service (AKS) enabled by Azure Arc.</a:t>
            </a:r>
          </a:p>
          <a:p>
            <a:pPr marL="171450" indent="-171450" algn="just">
              <a:buFont typeface="Arial" panose="020B0604020202020204" pitchFamily="34" charset="0"/>
              <a:buChar char="•"/>
            </a:pPr>
            <a:r>
              <a:rPr lang="en-US" sz="900" dirty="0"/>
              <a:t>AI and machine learning workload deployment.</a:t>
            </a:r>
          </a:p>
          <a:p>
            <a:pPr marL="171450" indent="-171450" algn="just">
              <a:buFont typeface="Arial" panose="020B0604020202020204" pitchFamily="34" charset="0"/>
              <a:buChar char="•"/>
            </a:pPr>
            <a:r>
              <a:rPr lang="en-US" sz="900" dirty="0"/>
              <a:t>Azure services including monitoring, backup, site recovery, and more.</a:t>
            </a:r>
          </a:p>
          <a:p>
            <a:pPr marL="171450" indent="-171450" algn="just">
              <a:buFont typeface="Arial" panose="020B0604020202020204" pitchFamily="34" charset="0"/>
              <a:buChar char="•"/>
            </a:pPr>
            <a:r>
              <a:rPr lang="en-US" sz="900" dirty="0"/>
              <a:t>Azure portal, Azure Resource Manager and Bicep templates, Azure CLI and tools.</a:t>
            </a:r>
          </a:p>
        </p:txBody>
      </p:sp>
      <p:pic>
        <p:nvPicPr>
          <p:cNvPr id="8" name="Picture 7">
            <a:extLst>
              <a:ext uri="{FF2B5EF4-FFF2-40B4-BE49-F238E27FC236}">
                <a16:creationId xmlns:a16="http://schemas.microsoft.com/office/drawing/2014/main" id="{65D11591-6BF4-A381-D9EB-789752E54493}"/>
              </a:ext>
            </a:extLst>
          </p:cNvPr>
          <p:cNvPicPr>
            <a:picLocks noChangeAspect="1"/>
          </p:cNvPicPr>
          <p:nvPr/>
        </p:nvPicPr>
        <p:blipFill>
          <a:blip r:embed="rId3"/>
          <a:stretch>
            <a:fillRect/>
          </a:stretch>
        </p:blipFill>
        <p:spPr>
          <a:xfrm>
            <a:off x="4572000" y="1369431"/>
            <a:ext cx="4070570" cy="2695500"/>
          </a:xfrm>
          <a:prstGeom prst="rect">
            <a:avLst/>
          </a:prstGeom>
        </p:spPr>
      </p:pic>
    </p:spTree>
    <p:extLst>
      <p:ext uri="{BB962C8B-B14F-4D97-AF65-F5344CB8AC3E}">
        <p14:creationId xmlns:p14="http://schemas.microsoft.com/office/powerpoint/2010/main" val="276247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98EE-BBE3-B9BF-C218-E4DEA9A76D9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DE59A08-9A25-40C0-DC79-D2FB88CF728E}"/>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4D7D0670-36E5-9279-0AB3-70FC83D5A9FE}"/>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9AC89A86-0455-61DD-7A55-DACDA81B83B1}"/>
              </a:ext>
            </a:extLst>
          </p:cNvPr>
          <p:cNvSpPr>
            <a:spLocks noGrp="1"/>
          </p:cNvSpPr>
          <p:nvPr>
            <p:ph type="body" sz="quarter" idx="16"/>
          </p:nvPr>
        </p:nvSpPr>
        <p:spPr>
          <a:xfrm>
            <a:off x="342900" y="855080"/>
            <a:ext cx="3955312" cy="2129783"/>
          </a:xfrm>
        </p:spPr>
        <p:txBody>
          <a:bodyPr/>
          <a:lstStyle/>
          <a:p>
            <a:pPr algn="just"/>
            <a:r>
              <a:rPr lang="en-US" dirty="0">
                <a:hlinkClick r:id="rId2"/>
              </a:rPr>
              <a:t>Windows 365 Link—the first Cloud PC device for Windows 365</a:t>
            </a:r>
            <a:endParaRPr lang="en-US" dirty="0"/>
          </a:p>
          <a:p>
            <a:pPr algn="just"/>
            <a:r>
              <a:rPr lang="en-US" dirty="0"/>
              <a:t>MS introduced </a:t>
            </a:r>
            <a:r>
              <a:rPr lang="en-US" b="0" i="0" dirty="0">
                <a:solidFill>
                  <a:srgbClr val="333333"/>
                </a:solidFill>
                <a:effectLst/>
              </a:rPr>
              <a:t>Windows 365 Link, the first Cloud PC device purpose-built by Microsoft to connect securely to Windows 365 in seconds.</a:t>
            </a:r>
          </a:p>
          <a:p>
            <a:pPr marL="171450" indent="-171450" algn="just">
              <a:buFont typeface="Arial" panose="020B0604020202020204" pitchFamily="34" charset="0"/>
              <a:buChar char="•"/>
            </a:pPr>
            <a:r>
              <a:rPr lang="en-US" b="1" dirty="0"/>
              <a:t>Cloud-powered performance</a:t>
            </a:r>
            <a:r>
              <a:rPr lang="en-US" b="1" dirty="0">
                <a:solidFill>
                  <a:srgbClr val="333333"/>
                </a:solidFill>
              </a:rPr>
              <a:t> </a:t>
            </a:r>
            <a:r>
              <a:rPr lang="en-US" dirty="0">
                <a:solidFill>
                  <a:srgbClr val="333333"/>
                </a:solidFill>
              </a:rPr>
              <a:t>- It takes seconds to boot and instantly wakes from sleep, allowing users to quickly get started or pick up where they left off on their Cloud PC. With dual 4K monitor support, four USB ports, an Ethernet port, Wi-Fi 6E, and Bluetooth 5.3, Windows 365 Link offers seamless connectivity with both wired and wireless peripherals.</a:t>
            </a:r>
          </a:p>
          <a:p>
            <a:pPr marL="171450" indent="-171450" algn="just">
              <a:buFont typeface="Arial" panose="020B0604020202020204" pitchFamily="34" charset="0"/>
              <a:buChar char="•"/>
            </a:pPr>
            <a:r>
              <a:rPr lang="en-US" b="1" dirty="0"/>
              <a:t>Secure by design</a:t>
            </a:r>
          </a:p>
          <a:p>
            <a:pPr marL="171450" indent="-171450" algn="just">
              <a:buFont typeface="Arial" panose="020B0604020202020204" pitchFamily="34" charset="0"/>
              <a:buChar char="•"/>
            </a:pPr>
            <a:r>
              <a:rPr lang="en-US" b="1" dirty="0"/>
              <a:t>Simplified IT management</a:t>
            </a:r>
          </a:p>
        </p:txBody>
      </p:sp>
      <p:pic>
        <p:nvPicPr>
          <p:cNvPr id="3" name="Picture 2">
            <a:extLst>
              <a:ext uri="{FF2B5EF4-FFF2-40B4-BE49-F238E27FC236}">
                <a16:creationId xmlns:a16="http://schemas.microsoft.com/office/drawing/2014/main" id="{21ECF695-8D03-EC84-1397-4789105AD6F2}"/>
              </a:ext>
            </a:extLst>
          </p:cNvPr>
          <p:cNvPicPr>
            <a:picLocks noChangeAspect="1"/>
          </p:cNvPicPr>
          <p:nvPr/>
        </p:nvPicPr>
        <p:blipFill>
          <a:blip r:embed="rId3"/>
          <a:stretch>
            <a:fillRect/>
          </a:stretch>
        </p:blipFill>
        <p:spPr>
          <a:xfrm>
            <a:off x="902654" y="2984863"/>
            <a:ext cx="2963951" cy="1435617"/>
          </a:xfrm>
          <a:prstGeom prst="rect">
            <a:avLst/>
          </a:prstGeom>
        </p:spPr>
      </p:pic>
      <p:pic>
        <p:nvPicPr>
          <p:cNvPr id="5" name="Picture 4">
            <a:extLst>
              <a:ext uri="{FF2B5EF4-FFF2-40B4-BE49-F238E27FC236}">
                <a16:creationId xmlns:a16="http://schemas.microsoft.com/office/drawing/2014/main" id="{9967811B-CBFB-0EC4-2682-F2B604F5798A}"/>
              </a:ext>
            </a:extLst>
          </p:cNvPr>
          <p:cNvPicPr>
            <a:picLocks noChangeAspect="1"/>
          </p:cNvPicPr>
          <p:nvPr/>
        </p:nvPicPr>
        <p:blipFill>
          <a:blip r:embed="rId4"/>
          <a:stretch>
            <a:fillRect/>
          </a:stretch>
        </p:blipFill>
        <p:spPr>
          <a:xfrm>
            <a:off x="4570857" y="202347"/>
            <a:ext cx="4307129" cy="2129783"/>
          </a:xfrm>
          <a:prstGeom prst="rect">
            <a:avLst/>
          </a:prstGeom>
        </p:spPr>
      </p:pic>
      <p:pic>
        <p:nvPicPr>
          <p:cNvPr id="7" name="Picture 6">
            <a:extLst>
              <a:ext uri="{FF2B5EF4-FFF2-40B4-BE49-F238E27FC236}">
                <a16:creationId xmlns:a16="http://schemas.microsoft.com/office/drawing/2014/main" id="{2F34B9FB-D656-0965-4352-73D5DBA134E9}"/>
              </a:ext>
            </a:extLst>
          </p:cNvPr>
          <p:cNvPicPr>
            <a:picLocks noChangeAspect="1"/>
          </p:cNvPicPr>
          <p:nvPr/>
        </p:nvPicPr>
        <p:blipFill>
          <a:blip r:embed="rId5"/>
          <a:stretch>
            <a:fillRect/>
          </a:stretch>
        </p:blipFill>
        <p:spPr>
          <a:xfrm>
            <a:off x="5207170" y="2244601"/>
            <a:ext cx="3168776" cy="2555999"/>
          </a:xfrm>
          <a:prstGeom prst="rect">
            <a:avLst/>
          </a:prstGeom>
        </p:spPr>
      </p:pic>
    </p:spTree>
    <p:extLst>
      <p:ext uri="{BB962C8B-B14F-4D97-AF65-F5344CB8AC3E}">
        <p14:creationId xmlns:p14="http://schemas.microsoft.com/office/powerpoint/2010/main" val="18735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818D-5B58-1C16-F4CC-FE8CE10754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141638-C0F6-3207-B2F9-FC9DD470B01E}"/>
              </a:ext>
            </a:extLst>
          </p:cNvPr>
          <p:cNvSpPr>
            <a:spLocks noGrp="1"/>
          </p:cNvSpPr>
          <p:nvPr>
            <p:ph type="title"/>
          </p:nvPr>
        </p:nvSpPr>
        <p:spPr/>
        <p:txBody>
          <a:bodyPr/>
          <a:lstStyle/>
          <a:p>
            <a:r>
              <a:rPr lang="en-US" sz="1600" dirty="0"/>
              <a:t>Compute Updates</a:t>
            </a:r>
            <a:endParaRPr lang="ru-RU" dirty="0"/>
          </a:p>
        </p:txBody>
      </p:sp>
      <p:sp>
        <p:nvSpPr>
          <p:cNvPr id="4" name="Text Placeholder 3">
            <a:extLst>
              <a:ext uri="{FF2B5EF4-FFF2-40B4-BE49-F238E27FC236}">
                <a16:creationId xmlns:a16="http://schemas.microsoft.com/office/drawing/2014/main" id="{36923F96-2BA9-927C-3974-A5698994B4E5}"/>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E01616B5-6C19-E560-8EAF-A6F2701C6C29}"/>
              </a:ext>
            </a:extLst>
          </p:cNvPr>
          <p:cNvSpPr>
            <a:spLocks noGrp="1"/>
          </p:cNvSpPr>
          <p:nvPr>
            <p:ph type="body" sz="quarter" idx="16"/>
          </p:nvPr>
        </p:nvSpPr>
        <p:spPr>
          <a:xfrm>
            <a:off x="342900" y="767929"/>
            <a:ext cx="3955312" cy="4167589"/>
          </a:xfrm>
        </p:spPr>
        <p:txBody>
          <a:bodyPr/>
          <a:lstStyle/>
          <a:p>
            <a:pPr algn="just"/>
            <a:r>
              <a:rPr lang="en-US" dirty="0">
                <a:hlinkClick r:id="rId2"/>
              </a:rPr>
              <a:t>GA: Upgrade Policies on VMSS with Flexible Orchestration</a:t>
            </a:r>
            <a:endParaRPr lang="en-US" dirty="0"/>
          </a:p>
          <a:p>
            <a:pPr algn="just"/>
            <a:r>
              <a:rPr lang="en-US" dirty="0"/>
              <a:t>Upgrade policies allow for more granular control over the upgrade process, ensuring that services remain available and responsive during updates. The available upgrade policies are: Automatic, Manual, and Rolling. </a:t>
            </a:r>
          </a:p>
          <a:p>
            <a:pPr marL="171450" indent="-171450" algn="just">
              <a:buFont typeface="Arial" panose="020B0604020202020204" pitchFamily="34" charset="0"/>
              <a:buChar char="•"/>
            </a:pPr>
            <a:r>
              <a:rPr lang="en-US" b="1" dirty="0"/>
              <a:t>Automatic upgrade policy</a:t>
            </a:r>
            <a:r>
              <a:rPr lang="en-US" dirty="0"/>
              <a:t>: the scale set makes no guarantees about the order of virtual machines being brought down. The scale set might take down all virtual machines at the same time to perform upgrades. Automatic upgrade policy is best suited for DevTest scenarios where aren't concerned about the uptime of your instances while making changes to configurations and settings. </a:t>
            </a:r>
          </a:p>
          <a:p>
            <a:pPr marL="171450" indent="-171450" algn="just">
              <a:buFont typeface="Arial" panose="020B0604020202020204" pitchFamily="34" charset="0"/>
              <a:buChar char="•"/>
            </a:pPr>
            <a:r>
              <a:rPr lang="en-US" b="1" dirty="0"/>
              <a:t>Manual upgrade policy: </a:t>
            </a:r>
            <a:r>
              <a:rPr lang="en-US" dirty="0"/>
              <a:t>Nothing happens automatically to the existing virtual machines when changes occur to the scale set model. New instances added to the scale set use the most update-to-date model available. Manual upgrade policy is best suited for workloads where require more control over when and how instances are updated. </a:t>
            </a:r>
          </a:p>
          <a:p>
            <a:pPr marL="171450" indent="-171450" algn="just">
              <a:buFont typeface="Arial" panose="020B0604020202020204" pitchFamily="34" charset="0"/>
              <a:buChar char="•"/>
            </a:pPr>
            <a:r>
              <a:rPr lang="en-US" b="1" dirty="0"/>
              <a:t>Rolling upgrade policy: </a:t>
            </a:r>
            <a:r>
              <a:rPr lang="en-US" dirty="0"/>
              <a:t>the scale set performs updates in batches. More control over the upgrades with settings like batch size, max healthy percentage, prioritizing unhealthy instances and enabling upgrades across availability zones. Rolling upgrade policy is best suited for production workloads that require a set number of instances always be available. Rolling upgrades is safest way to upgrade instances to the latest model without compromising availability and uptime. </a:t>
            </a:r>
            <a:endParaRPr lang="ru-RU" dirty="0"/>
          </a:p>
        </p:txBody>
      </p:sp>
      <p:pic>
        <p:nvPicPr>
          <p:cNvPr id="2050" name="Picture 2" descr="Схема высокого уровня того, что происходит при использовании политики автоматического обновления.">
            <a:extLst>
              <a:ext uri="{FF2B5EF4-FFF2-40B4-BE49-F238E27FC236}">
                <a16:creationId xmlns:a16="http://schemas.microsoft.com/office/drawing/2014/main" id="{490B0572-6D35-270B-AC74-7BBB1A417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0750" y="738051"/>
            <a:ext cx="2150015" cy="1402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Схема высокого уровня того, что происходит при использовании политики обновления вручную.">
            <a:extLst>
              <a:ext uri="{FF2B5EF4-FFF2-40B4-BE49-F238E27FC236}">
                <a16:creationId xmlns:a16="http://schemas.microsoft.com/office/drawing/2014/main" id="{59E65F5F-6345-0F3A-B511-D87CCA6BB5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0750" y="2192654"/>
            <a:ext cx="2150015" cy="13181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Схема высокого уровня того, что происходит при использовании политики последовательного обновления.">
            <a:extLst>
              <a:ext uri="{FF2B5EF4-FFF2-40B4-BE49-F238E27FC236}">
                <a16:creationId xmlns:a16="http://schemas.microsoft.com/office/drawing/2014/main" id="{8DFE99FC-9101-D0FF-E434-61AE9958DA9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5700" y="3563045"/>
            <a:ext cx="3106964" cy="108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7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B5B7E7-0480-F32C-3685-F38DAC7B730F}"/>
              </a:ext>
            </a:extLst>
          </p:cNvPr>
          <p:cNvSpPr>
            <a:spLocks noGrp="1"/>
          </p:cNvSpPr>
          <p:nvPr>
            <p:ph type="title"/>
          </p:nvPr>
        </p:nvSpPr>
        <p:spPr/>
        <p:txBody>
          <a:bodyPr/>
          <a:lstStyle/>
          <a:p>
            <a:r>
              <a:rPr lang="en-US" sz="1800" dirty="0"/>
              <a:t>Compute Updates</a:t>
            </a:r>
            <a:endParaRPr lang="en-US" dirty="0"/>
          </a:p>
        </p:txBody>
      </p:sp>
      <p:sp>
        <p:nvSpPr>
          <p:cNvPr id="4" name="Text Placeholder 3">
            <a:extLst>
              <a:ext uri="{FF2B5EF4-FFF2-40B4-BE49-F238E27FC236}">
                <a16:creationId xmlns:a16="http://schemas.microsoft.com/office/drawing/2014/main" id="{8C662635-1EB3-8035-BBE0-E3DAE45D0575}"/>
              </a:ext>
            </a:extLst>
          </p:cNvPr>
          <p:cNvSpPr>
            <a:spLocks noGrp="1"/>
          </p:cNvSpPr>
          <p:nvPr>
            <p:ph type="body" sz="quarter" idx="15"/>
          </p:nvPr>
        </p:nvSpPr>
        <p:spPr/>
        <p:txBody>
          <a:bodyPr/>
          <a:lstStyle/>
          <a:p>
            <a:endParaRPr lang="en-US" dirty="0"/>
          </a:p>
        </p:txBody>
      </p:sp>
      <p:sp>
        <p:nvSpPr>
          <p:cNvPr id="6" name="Text Placeholder 1">
            <a:extLst>
              <a:ext uri="{FF2B5EF4-FFF2-40B4-BE49-F238E27FC236}">
                <a16:creationId xmlns:a16="http://schemas.microsoft.com/office/drawing/2014/main" id="{22C40814-8C58-E631-F9F0-98DB10923024}"/>
              </a:ext>
            </a:extLst>
          </p:cNvPr>
          <p:cNvSpPr txBox="1">
            <a:spLocks/>
          </p:cNvSpPr>
          <p:nvPr/>
        </p:nvSpPr>
        <p:spPr>
          <a:xfrm>
            <a:off x="342900" y="855080"/>
            <a:ext cx="3782700"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Generally Available: VMSS Zonal Expansion</a:t>
            </a:r>
            <a:endParaRPr lang="en-US" sz="1000" dirty="0"/>
          </a:p>
          <a:p>
            <a:pPr algn="just"/>
            <a:r>
              <a:rPr lang="en-US" sz="1000" dirty="0"/>
              <a:t>MS announced that the </a:t>
            </a:r>
            <a:r>
              <a:rPr lang="en-US" sz="1000" b="1" dirty="0"/>
              <a:t>Azure VMSS Zonal Expansion feature </a:t>
            </a:r>
            <a:r>
              <a:rPr lang="en-US" sz="1000" dirty="0"/>
              <a:t>is now generally available. This significant enhancement allows to transition virtual machine scale sets from a regional to zonal resiliency strategy or add additional zones to a scale set. By distributing VMs across multiple zones, customers can significantly enhance their business continuity and resilience, achieving a higher availability Service Level Agreement (SLA) of </a:t>
            </a:r>
            <a:r>
              <a:rPr lang="en-US" sz="1000" b="1" dirty="0"/>
              <a:t>99.99% </a:t>
            </a:r>
            <a:r>
              <a:rPr lang="en-US" sz="1000" dirty="0"/>
              <a:t>compared to the previous 99.95%. </a:t>
            </a:r>
          </a:p>
          <a:p>
            <a:pPr algn="just"/>
            <a:r>
              <a:rPr lang="en-US" sz="1000" dirty="0"/>
              <a:t>The </a:t>
            </a:r>
            <a:r>
              <a:rPr lang="en-US" sz="1000" b="1" dirty="0"/>
              <a:t>Azure VMSS Zonal Expansion feature </a:t>
            </a:r>
            <a:r>
              <a:rPr lang="en-US" sz="1000" dirty="0"/>
              <a:t>simplifies the migration process, enabling customers to update their scale set environment to the Azure recommended zone-redundant availability strategy without the need to delete and recreate instances or experience application downtime. </a:t>
            </a:r>
          </a:p>
          <a:p>
            <a:pPr algn="just"/>
            <a:r>
              <a:rPr lang="en-US" sz="1000" b="1" dirty="0"/>
              <a:t>During Expansion scale set to </a:t>
            </a:r>
            <a:r>
              <a:rPr lang="en-US" sz="1000" dirty="0"/>
              <a:t>additional zones, the original instances are not migrated or changed. When scale out, new instances will be created and spread evenly across the selected availability zones. Data from the original instances are not migrated to the new zones. </a:t>
            </a:r>
          </a:p>
          <a:p>
            <a:pPr algn="just"/>
            <a:r>
              <a:rPr lang="en-US" sz="1000" dirty="0"/>
              <a:t>This feature allows to add zones to the scale set. It is now possible to go back to a regional scale set or remove zones once they have been added.</a:t>
            </a:r>
            <a:endParaRPr lang="ru-RU" sz="1000" dirty="0"/>
          </a:p>
        </p:txBody>
      </p:sp>
      <p:sp>
        <p:nvSpPr>
          <p:cNvPr id="7" name="Text Placeholder 1">
            <a:extLst>
              <a:ext uri="{FF2B5EF4-FFF2-40B4-BE49-F238E27FC236}">
                <a16:creationId xmlns:a16="http://schemas.microsoft.com/office/drawing/2014/main" id="{B2A5D819-16B2-7FB0-9F29-F9C1D1962FEA}"/>
              </a:ext>
            </a:extLst>
          </p:cNvPr>
          <p:cNvSpPr>
            <a:spLocks noGrp="1"/>
          </p:cNvSpPr>
          <p:nvPr>
            <p:ph type="body" sz="quarter" idx="10"/>
          </p:nvPr>
        </p:nvSpPr>
        <p:spPr>
          <a:xfrm>
            <a:off x="4433776" y="855080"/>
            <a:ext cx="4365038" cy="3774069"/>
          </a:xfrm>
        </p:spPr>
        <p:txBody>
          <a:bodyPr/>
          <a:lstStyle/>
          <a:p>
            <a:pPr algn="just"/>
            <a:r>
              <a:rPr lang="en-US" sz="1000" dirty="0">
                <a:hlinkClick r:id="rId3"/>
              </a:rPr>
              <a:t>Public Preview: Resilient create and delete on VMSS</a:t>
            </a:r>
            <a:endParaRPr lang="en-US" sz="1000" dirty="0"/>
          </a:p>
          <a:p>
            <a:pPr algn="just"/>
            <a:r>
              <a:rPr lang="en-US" sz="1000" dirty="0"/>
              <a:t>MS announced new feature that increases virtual machine create and delete success in scale sets. </a:t>
            </a:r>
            <a:r>
              <a:rPr lang="en-US" sz="1000" b="1" dirty="0"/>
              <a:t>Resilient create and delete initiates auto-recovery </a:t>
            </a:r>
            <a:r>
              <a:rPr lang="en-US" sz="1000" dirty="0"/>
              <a:t>from failed create and deletes by performing retries of those operations on behalf – ultimately reducing the manual effort required to detect and clean up unused resources. These errors are rare, but our mechanism is built for customers who are deploying or deleting large volumes of</a:t>
            </a:r>
            <a:r>
              <a:rPr lang="en-US" sz="1000" b="1" dirty="0"/>
              <a:t> Scale Sets or virtual machines.  </a:t>
            </a:r>
          </a:p>
          <a:p>
            <a:pPr algn="just"/>
            <a:r>
              <a:rPr lang="en-US" sz="1000" dirty="0"/>
              <a:t>Key Benefits </a:t>
            </a:r>
          </a:p>
          <a:p>
            <a:pPr marL="171450" indent="-171450" algn="just">
              <a:buFont typeface="Arial" panose="020B0604020202020204" pitchFamily="34" charset="0"/>
              <a:buChar char="•"/>
            </a:pPr>
            <a:r>
              <a:rPr lang="en-US" sz="1000" dirty="0"/>
              <a:t>Fast detection of failed virtual machine operations due to control plane errors </a:t>
            </a:r>
          </a:p>
          <a:p>
            <a:pPr marL="171450" indent="-171450" algn="just">
              <a:buFont typeface="Arial" panose="020B0604020202020204" pitchFamily="34" charset="0"/>
              <a:buChar char="•"/>
            </a:pPr>
            <a:r>
              <a:rPr lang="en-US" sz="1000" dirty="0"/>
              <a:t>Fast and reliable initiation of the recovery process after an unhealthy virtual machine is detected  </a:t>
            </a:r>
          </a:p>
          <a:p>
            <a:pPr marL="171450" indent="-171450" algn="just">
              <a:buFont typeface="Arial" panose="020B0604020202020204" pitchFamily="34" charset="0"/>
              <a:buChar char="•"/>
            </a:pPr>
            <a:r>
              <a:rPr lang="en-US" sz="1000" dirty="0"/>
              <a:t>Increased orchestration of recovery by performing multiple retries of create and delete operations </a:t>
            </a:r>
          </a:p>
          <a:p>
            <a:pPr marL="171450" indent="-171450" algn="just">
              <a:buFont typeface="Arial" panose="020B0604020202020204" pitchFamily="34" charset="0"/>
              <a:buChar char="•"/>
            </a:pPr>
            <a:r>
              <a:rPr lang="en-US" sz="1000" dirty="0"/>
              <a:t>Reliable initiation of cleaning up unusable capacity </a:t>
            </a:r>
            <a:endParaRPr lang="ru-RU" sz="1000" dirty="0"/>
          </a:p>
        </p:txBody>
      </p:sp>
    </p:spTree>
    <p:extLst>
      <p:ext uri="{BB962C8B-B14F-4D97-AF65-F5344CB8AC3E}">
        <p14:creationId xmlns:p14="http://schemas.microsoft.com/office/powerpoint/2010/main" val="398586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E7C30F-3D3C-96A9-1513-825E7722BE2C}"/>
              </a:ext>
            </a:extLst>
          </p:cNvPr>
          <p:cNvSpPr>
            <a:spLocks noGrp="1"/>
          </p:cNvSpPr>
          <p:nvPr>
            <p:ph type="body" sz="quarter" idx="10"/>
          </p:nvPr>
        </p:nvSpPr>
        <p:spPr>
          <a:xfrm>
            <a:off x="4433776" y="855081"/>
            <a:ext cx="4365038" cy="2132920"/>
          </a:xfrm>
        </p:spPr>
        <p:txBody>
          <a:bodyPr/>
          <a:lstStyle/>
          <a:p>
            <a:pPr algn="just"/>
            <a:r>
              <a:rPr lang="en-US" sz="1000" dirty="0">
                <a:hlinkClick r:id="rId2"/>
              </a:rPr>
              <a:t>GA: Standby Pools for VMSS with Flexible Orchestration</a:t>
            </a:r>
            <a:endParaRPr lang="en-US" sz="1000" dirty="0"/>
          </a:p>
          <a:p>
            <a:pPr algn="just"/>
            <a:r>
              <a:rPr lang="en-US" sz="1000" b="1" dirty="0"/>
              <a:t>Standby Pools for Virtual Machine Scale Sets </a:t>
            </a:r>
            <a:r>
              <a:rPr lang="en-US" sz="1000" dirty="0"/>
              <a:t>with </a:t>
            </a:r>
            <a:r>
              <a:rPr lang="en-US" sz="1000" b="1" dirty="0"/>
              <a:t>Flexible Orchestration </a:t>
            </a:r>
            <a:r>
              <a:rPr lang="en-US" sz="1000" dirty="0"/>
              <a:t>is now generally available.  </a:t>
            </a:r>
          </a:p>
          <a:p>
            <a:pPr algn="just"/>
            <a:r>
              <a:rPr lang="en-US" sz="1000" b="1" dirty="0"/>
              <a:t>Standby pools </a:t>
            </a:r>
            <a:r>
              <a:rPr lang="en-US" sz="1000" dirty="0"/>
              <a:t>for </a:t>
            </a:r>
            <a:r>
              <a:rPr lang="en-US" sz="1000" b="1" dirty="0"/>
              <a:t>Virtual Machine Scale Sets </a:t>
            </a:r>
            <a:r>
              <a:rPr lang="en-US" sz="1000" dirty="0"/>
              <a:t>enables to increase scaling performance by creating a pool of pre-provisioned virtual machines. The virtual machines in the standby pool complete all post provisioning processes such as installing applications, downloading data packages, etc. Once the virtual machines have been fully provisioned, they can be maintained in a running or a stopped (deallocated) state. When your scale set requires more instances, the instances in the standby pool are automatically moved into the scale set. A standby pool significantly reduces the time it takes to scale out a Virtual Machine Scale Set. </a:t>
            </a:r>
          </a:p>
        </p:txBody>
      </p:sp>
      <p:sp>
        <p:nvSpPr>
          <p:cNvPr id="3" name="Title 2">
            <a:extLst>
              <a:ext uri="{FF2B5EF4-FFF2-40B4-BE49-F238E27FC236}">
                <a16:creationId xmlns:a16="http://schemas.microsoft.com/office/drawing/2014/main" id="{C3561937-1202-1DD1-C1BB-DE459EDE111E}"/>
              </a:ext>
            </a:extLst>
          </p:cNvPr>
          <p:cNvSpPr>
            <a:spLocks noGrp="1"/>
          </p:cNvSpPr>
          <p:nvPr>
            <p:ph type="title"/>
          </p:nvPr>
        </p:nvSpPr>
        <p:spPr/>
        <p:txBody>
          <a:bodyPr/>
          <a:lstStyle/>
          <a:p>
            <a:r>
              <a:rPr lang="en-US" sz="1800" dirty="0"/>
              <a:t>Compute Updates</a:t>
            </a:r>
            <a:endParaRPr lang="en-US" dirty="0"/>
          </a:p>
        </p:txBody>
      </p:sp>
      <p:sp>
        <p:nvSpPr>
          <p:cNvPr id="4" name="Text Placeholder 3">
            <a:extLst>
              <a:ext uri="{FF2B5EF4-FFF2-40B4-BE49-F238E27FC236}">
                <a16:creationId xmlns:a16="http://schemas.microsoft.com/office/drawing/2014/main" id="{A0A1DFB6-C89D-E851-039D-3B3725BF1479}"/>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B5C9A4CE-30B6-22D8-C2EA-902C3525E321}"/>
              </a:ext>
            </a:extLst>
          </p:cNvPr>
          <p:cNvSpPr>
            <a:spLocks noGrp="1"/>
          </p:cNvSpPr>
          <p:nvPr>
            <p:ph type="body" sz="quarter" idx="16"/>
          </p:nvPr>
        </p:nvSpPr>
        <p:spPr/>
        <p:txBody>
          <a:bodyPr/>
          <a:lstStyle/>
          <a:p>
            <a:pPr algn="just"/>
            <a:r>
              <a:rPr lang="en-US" dirty="0">
                <a:hlinkClick r:id="rId3"/>
              </a:rPr>
              <a:t>Public Preview: Customer Metrics for rolling upgrades on VMSS</a:t>
            </a:r>
            <a:endParaRPr lang="en-US" dirty="0"/>
          </a:p>
          <a:p>
            <a:pPr algn="just"/>
            <a:r>
              <a:rPr lang="en-US" dirty="0"/>
              <a:t>Custom metrics for rolling upgrades enables to utilize the </a:t>
            </a:r>
            <a:r>
              <a:rPr lang="en-US" b="1" dirty="0"/>
              <a:t>application health extension </a:t>
            </a:r>
            <a:r>
              <a:rPr lang="en-US" dirty="0"/>
              <a:t>to emit custom metrics to </a:t>
            </a:r>
            <a:r>
              <a:rPr lang="en-US" b="1" dirty="0"/>
              <a:t>Virtual Machine Scale Set</a:t>
            </a:r>
            <a:r>
              <a:rPr lang="en-US" dirty="0"/>
              <a:t>. These custom metrics </a:t>
            </a:r>
            <a:r>
              <a:rPr lang="en-US" b="1" dirty="0"/>
              <a:t>can be used to tell the scale set the order in which virtual machines should be updated when a rolling upgrade is triggered</a:t>
            </a:r>
            <a:r>
              <a:rPr lang="en-US" dirty="0"/>
              <a:t>. The custom metrics can also inform scale set when an upgrade should be skipped on a specific instance. </a:t>
            </a:r>
          </a:p>
        </p:txBody>
      </p:sp>
      <p:pic>
        <p:nvPicPr>
          <p:cNvPr id="4098" name="Picture 2" descr="A screenshot showing the workflow when using running virtual machine pools.">
            <a:extLst>
              <a:ext uri="{FF2B5EF4-FFF2-40B4-BE49-F238E27FC236}">
                <a16:creationId xmlns:a16="http://schemas.microsoft.com/office/drawing/2014/main" id="{7B5DEA33-24DF-68D3-F9C8-E58CA837B1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6669" y="3067200"/>
            <a:ext cx="3972145" cy="13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A4147A-A284-EF3A-AA29-B0E9FA4D37C8}"/>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BE94017-34B9-E77D-1EC5-83B350BDF860}"/>
              </a:ext>
            </a:extLst>
          </p:cNvPr>
          <p:cNvSpPr>
            <a:spLocks noGrp="1"/>
          </p:cNvSpPr>
          <p:nvPr>
            <p:ph type="title"/>
          </p:nvPr>
        </p:nvSpPr>
        <p:spPr/>
        <p:txBody>
          <a:bodyPr/>
          <a:lstStyle/>
          <a:p>
            <a:r>
              <a:rPr lang="en-US" sz="1800" dirty="0"/>
              <a:t>Compute Updates</a:t>
            </a:r>
            <a:endParaRPr lang="en-US" dirty="0"/>
          </a:p>
        </p:txBody>
      </p:sp>
      <p:sp>
        <p:nvSpPr>
          <p:cNvPr id="4" name="Text Placeholder 3">
            <a:extLst>
              <a:ext uri="{FF2B5EF4-FFF2-40B4-BE49-F238E27FC236}">
                <a16:creationId xmlns:a16="http://schemas.microsoft.com/office/drawing/2014/main" id="{7802C460-8CC2-FD05-9084-9492D0241187}"/>
              </a:ext>
            </a:extLst>
          </p:cNvPr>
          <p:cNvSpPr>
            <a:spLocks noGrp="1"/>
          </p:cNvSpPr>
          <p:nvPr>
            <p:ph type="body" sz="quarter" idx="15"/>
          </p:nvPr>
        </p:nvSpPr>
        <p:spPr/>
        <p:txBody>
          <a:bodyPr/>
          <a:lstStyle/>
          <a:p>
            <a:endParaRPr lang="en-US"/>
          </a:p>
        </p:txBody>
      </p:sp>
      <p:sp>
        <p:nvSpPr>
          <p:cNvPr id="6" name="Text Placeholder 4">
            <a:extLst>
              <a:ext uri="{FF2B5EF4-FFF2-40B4-BE49-F238E27FC236}">
                <a16:creationId xmlns:a16="http://schemas.microsoft.com/office/drawing/2014/main" id="{6B24E796-C29E-1A9C-E4E0-F7980C5CBA05}"/>
              </a:ext>
            </a:extLst>
          </p:cNvPr>
          <p:cNvSpPr>
            <a:spLocks noGrp="1"/>
          </p:cNvSpPr>
          <p:nvPr>
            <p:ph type="body" sz="quarter" idx="16"/>
          </p:nvPr>
        </p:nvSpPr>
        <p:spPr>
          <a:xfrm>
            <a:off x="342900" y="855081"/>
            <a:ext cx="3955312" cy="1367420"/>
          </a:xfrm>
        </p:spPr>
        <p:txBody>
          <a:bodyPr/>
          <a:lstStyle/>
          <a:p>
            <a:pPr algn="just"/>
            <a:r>
              <a:rPr lang="en-US" dirty="0">
                <a:hlinkClick r:id="rId2"/>
              </a:rPr>
              <a:t>General Availability: </a:t>
            </a:r>
            <a:r>
              <a:rPr lang="en-US" dirty="0" err="1">
                <a:hlinkClick r:id="rId2"/>
              </a:rPr>
              <a:t>MaxSurge</a:t>
            </a:r>
            <a:r>
              <a:rPr lang="en-US" dirty="0">
                <a:hlinkClick r:id="rId2"/>
              </a:rPr>
              <a:t> for Virtual Machine Scale Sets</a:t>
            </a:r>
            <a:endParaRPr lang="en-US" dirty="0"/>
          </a:p>
          <a:p>
            <a:pPr algn="just"/>
            <a:r>
              <a:rPr lang="en-US" b="1" dirty="0" err="1"/>
              <a:t>MaxSurge</a:t>
            </a:r>
            <a:r>
              <a:rPr lang="en-US" dirty="0"/>
              <a:t> can help improve service uptime during upgrade events. Rolling upgrades with </a:t>
            </a:r>
            <a:r>
              <a:rPr lang="en-US" b="1" dirty="0" err="1"/>
              <a:t>MaxSurge</a:t>
            </a:r>
            <a:r>
              <a:rPr lang="en-US" dirty="0"/>
              <a:t> creates new instances with the latest scale set model to replace instances running with the old model. By creating new instances instead of upgrading instances in place, it is possible to ensure that scale set capacity doesn't drop below the set instance count during the duration of the upgrade process.</a:t>
            </a:r>
            <a:endParaRPr lang="ru-RU" dirty="0"/>
          </a:p>
        </p:txBody>
      </p:sp>
      <p:pic>
        <p:nvPicPr>
          <p:cNvPr id="7" name="Picture 6">
            <a:extLst>
              <a:ext uri="{FF2B5EF4-FFF2-40B4-BE49-F238E27FC236}">
                <a16:creationId xmlns:a16="http://schemas.microsoft.com/office/drawing/2014/main" id="{9565DA4D-B08F-A8DC-0DF9-6B5705047D39}"/>
              </a:ext>
            </a:extLst>
          </p:cNvPr>
          <p:cNvPicPr>
            <a:picLocks noChangeAspect="1"/>
          </p:cNvPicPr>
          <p:nvPr/>
        </p:nvPicPr>
        <p:blipFill>
          <a:blip r:embed="rId3"/>
          <a:stretch>
            <a:fillRect/>
          </a:stretch>
        </p:blipFill>
        <p:spPr>
          <a:xfrm>
            <a:off x="1023901" y="2241811"/>
            <a:ext cx="2775421" cy="2046608"/>
          </a:xfrm>
          <a:prstGeom prst="rect">
            <a:avLst/>
          </a:prstGeom>
        </p:spPr>
      </p:pic>
    </p:spTree>
    <p:extLst>
      <p:ext uri="{BB962C8B-B14F-4D97-AF65-F5344CB8AC3E}">
        <p14:creationId xmlns:p14="http://schemas.microsoft.com/office/powerpoint/2010/main" val="206858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hlinkClick r:id="rId2"/>
              </a:rPr>
              <a:t>GA: .NET 9</a:t>
            </a:r>
            <a:endParaRPr lang="en-US" sz="1000" dirty="0"/>
          </a:p>
          <a:p>
            <a:pPr algn="just"/>
            <a:r>
              <a:rPr lang="en-US" sz="1000" b="1" dirty="0"/>
              <a:t>Azure PaaS services, including Azure App Service, Azure Functions, Azure Container Apps, and more, now fully support .NET 9.</a:t>
            </a:r>
          </a:p>
          <a:p>
            <a:pPr algn="just"/>
            <a:r>
              <a:rPr lang="en-US" sz="1000" dirty="0"/>
              <a:t>Customers can now leverage the enhanced capabilities of .NET 9, such as significant performance improvements, adaptive garbage collection, and support for ARM64 optimizations, to build and deploy cloud-native and AI-powered applications more efficiently. They can also take advantage of seamless integration with Azure services to scale and manage their .NET 9 applications with improved observability and reduced cloud costs.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2671891"/>
          </a:xfrm>
        </p:spPr>
        <p:txBody>
          <a:bodyPr/>
          <a:lstStyle/>
          <a:p>
            <a:pPr algn="just"/>
            <a:r>
              <a:rPr lang="en-US" dirty="0">
                <a:hlinkClick r:id="rId3"/>
              </a:rPr>
              <a:t>General Availability: Azure Function Flex Consumption Plan</a:t>
            </a:r>
            <a:endParaRPr lang="en-US" dirty="0"/>
          </a:p>
          <a:p>
            <a:pPr algn="just"/>
            <a:r>
              <a:rPr lang="en-US" b="1" dirty="0"/>
              <a:t>Flex Consumption is </a:t>
            </a:r>
            <a:r>
              <a:rPr lang="en-US" dirty="0"/>
              <a:t>a Linux-based Azure Functions hosting plan that builds on the Consumption pay for what you use serverless billing model. It gives you more flexibility and customizability by introducing private networking, instance memory size selection, and fast/large scale-out features still based on a serverless model.</a:t>
            </a:r>
          </a:p>
          <a:p>
            <a:pPr algn="just"/>
            <a:r>
              <a:rPr lang="en-US" dirty="0"/>
              <a:t>The </a:t>
            </a:r>
            <a:r>
              <a:rPr lang="en-US" b="1" dirty="0"/>
              <a:t>Flex Consumption plan </a:t>
            </a:r>
            <a:r>
              <a:rPr lang="en-US" dirty="0"/>
              <a:t>builds on the strengths of the Consumption plan, which include dynamic scaling and execution-based billing. </a:t>
            </a:r>
          </a:p>
          <a:p>
            <a:pPr algn="just"/>
            <a:r>
              <a:rPr lang="en-US" dirty="0"/>
              <a:t>Flex Consumption provides extra features:</a:t>
            </a:r>
          </a:p>
          <a:p>
            <a:pPr marL="171450" indent="-171450" algn="just">
              <a:buFont typeface="Arial" panose="020B0604020202020204" pitchFamily="34" charset="0"/>
              <a:buChar char="•"/>
            </a:pPr>
            <a:r>
              <a:rPr lang="en-US" dirty="0"/>
              <a:t>Always-ready instances</a:t>
            </a:r>
          </a:p>
          <a:p>
            <a:pPr marL="171450" indent="-171450" algn="just">
              <a:buFont typeface="Arial" panose="020B0604020202020204" pitchFamily="34" charset="0"/>
              <a:buChar char="•"/>
            </a:pPr>
            <a:r>
              <a:rPr lang="en-US" dirty="0"/>
              <a:t>Virtual network integration</a:t>
            </a:r>
          </a:p>
          <a:p>
            <a:pPr marL="171450" indent="-171450" algn="just">
              <a:buFont typeface="Arial" panose="020B0604020202020204" pitchFamily="34" charset="0"/>
              <a:buChar char="•"/>
            </a:pPr>
            <a:r>
              <a:rPr lang="en-US" dirty="0"/>
              <a:t>Fast scaling based on concurrency for both HTTP and non-HTTP apps</a:t>
            </a:r>
          </a:p>
          <a:p>
            <a:pPr marL="171450" indent="-171450" algn="just">
              <a:buFont typeface="Arial" panose="020B0604020202020204" pitchFamily="34" charset="0"/>
              <a:buChar char="•"/>
            </a:pPr>
            <a:r>
              <a:rPr lang="en-US" dirty="0"/>
              <a:t>Multiple choices for instance memory sizes</a:t>
            </a:r>
          </a:p>
        </p:txBody>
      </p:sp>
      <p:graphicFrame>
        <p:nvGraphicFramePr>
          <p:cNvPr id="2" name="Table 1">
            <a:extLst>
              <a:ext uri="{FF2B5EF4-FFF2-40B4-BE49-F238E27FC236}">
                <a16:creationId xmlns:a16="http://schemas.microsoft.com/office/drawing/2014/main" id="{BC3EA2BD-2EE3-9539-6FCD-50CE3C140F41}"/>
              </a:ext>
            </a:extLst>
          </p:cNvPr>
          <p:cNvGraphicFramePr>
            <a:graphicFrameLocks noGrp="1"/>
          </p:cNvGraphicFramePr>
          <p:nvPr>
            <p:extLst>
              <p:ext uri="{D42A27DB-BD31-4B8C-83A1-F6EECF244321}">
                <p14:modId xmlns:p14="http://schemas.microsoft.com/office/powerpoint/2010/main" val="1062608057"/>
              </p:ext>
            </p:extLst>
          </p:nvPr>
        </p:nvGraphicFramePr>
        <p:xfrm>
          <a:off x="342900" y="3604263"/>
          <a:ext cx="3872844" cy="1097280"/>
        </p:xfrm>
        <a:graphic>
          <a:graphicData uri="http://schemas.openxmlformats.org/drawingml/2006/table">
            <a:tbl>
              <a:tblPr/>
              <a:tblGrid>
                <a:gridCol w="1936422">
                  <a:extLst>
                    <a:ext uri="{9D8B030D-6E8A-4147-A177-3AD203B41FA5}">
                      <a16:colId xmlns:a16="http://schemas.microsoft.com/office/drawing/2014/main" val="324182333"/>
                    </a:ext>
                  </a:extLst>
                </a:gridCol>
                <a:gridCol w="1936422">
                  <a:extLst>
                    <a:ext uri="{9D8B030D-6E8A-4147-A177-3AD203B41FA5}">
                      <a16:colId xmlns:a16="http://schemas.microsoft.com/office/drawing/2014/main" val="4226299752"/>
                    </a:ext>
                  </a:extLst>
                </a:gridCol>
              </a:tblGrid>
              <a:tr h="0">
                <a:tc>
                  <a:txBody>
                    <a:bodyPr/>
                    <a:lstStyle/>
                    <a:p>
                      <a:pPr algn="l" fontAlgn="t"/>
                      <a:r>
                        <a:rPr lang="en-US" sz="600">
                          <a:effectLst/>
                        </a:rPr>
                        <a:t>Language stack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a:effectLst/>
                        </a:rPr>
                        <a:t>Required version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34469223"/>
                  </a:ext>
                </a:extLst>
              </a:tr>
              <a:tr h="0">
                <a:tc>
                  <a:txBody>
                    <a:bodyPr/>
                    <a:lstStyle/>
                    <a:p>
                      <a:pPr algn="l" fontAlgn="t"/>
                      <a:r>
                        <a:rPr lang="en-US" sz="600">
                          <a:effectLst/>
                        </a:rPr>
                        <a:t>C# (isolated process mode)</a:t>
                      </a:r>
                      <a:r>
                        <a:rPr lang="en-US" sz="600" baseline="30000">
                          <a:effectLst/>
                        </a:rPr>
                        <a:t>1</a:t>
                      </a:r>
                      <a:endParaRPr lang="en-US" sz="60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dirty="0">
                          <a:effectLst/>
                        </a:rPr>
                        <a:t>.NET 8</a:t>
                      </a:r>
                      <a:r>
                        <a:rPr lang="en-US" sz="600" baseline="30000" dirty="0">
                          <a:effectLst/>
                        </a:rPr>
                        <a:t>2</a:t>
                      </a:r>
                      <a:endParaRPr lang="en-US" sz="600"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90230022"/>
                  </a:ext>
                </a:extLst>
              </a:tr>
              <a:tr h="0">
                <a:tc>
                  <a:txBody>
                    <a:bodyPr/>
                    <a:lstStyle/>
                    <a:p>
                      <a:pPr algn="l" fontAlgn="t"/>
                      <a:r>
                        <a:rPr lang="en-US" sz="600">
                          <a:effectLst/>
                        </a:rPr>
                        <a:t>Java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dirty="0">
                          <a:effectLst/>
                        </a:rPr>
                        <a:t>Java 11, Java 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702878849"/>
                  </a:ext>
                </a:extLst>
              </a:tr>
              <a:tr h="0">
                <a:tc>
                  <a:txBody>
                    <a:bodyPr/>
                    <a:lstStyle/>
                    <a:p>
                      <a:pPr algn="l" fontAlgn="t"/>
                      <a:r>
                        <a:rPr lang="en-US" sz="600" dirty="0">
                          <a:effectLst/>
                        </a:rPr>
                        <a:t>Node.js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a:effectLst/>
                        </a:rPr>
                        <a:t>Node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48545866"/>
                  </a:ext>
                </a:extLst>
              </a:tr>
              <a:tr h="0">
                <a:tc>
                  <a:txBody>
                    <a:bodyPr/>
                    <a:lstStyle/>
                    <a:p>
                      <a:pPr algn="l" fontAlgn="t"/>
                      <a:r>
                        <a:rPr lang="en-US" sz="600">
                          <a:effectLst/>
                        </a:rPr>
                        <a:t>PowerShell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a:effectLst/>
                        </a:rPr>
                        <a:t>PowerShell 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26544551"/>
                  </a:ext>
                </a:extLst>
              </a:tr>
              <a:tr h="0">
                <a:tc>
                  <a:txBody>
                    <a:bodyPr/>
                    <a:lstStyle/>
                    <a:p>
                      <a:pPr algn="l" fontAlgn="t"/>
                      <a:r>
                        <a:rPr lang="en-US" sz="600">
                          <a:effectLst/>
                        </a:rPr>
                        <a:t>Python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t"/>
                      <a:r>
                        <a:rPr lang="en-US" sz="600" dirty="0">
                          <a:effectLst/>
                        </a:rPr>
                        <a:t>Python 3.10, Python 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3942515"/>
                  </a:ext>
                </a:extLst>
              </a:tr>
            </a:tbl>
          </a:graphicData>
        </a:graphic>
      </p:graphicFrame>
    </p:spTree>
    <p:extLst>
      <p:ext uri="{BB962C8B-B14F-4D97-AF65-F5344CB8AC3E}">
        <p14:creationId xmlns:p14="http://schemas.microsoft.com/office/powerpoint/2010/main" val="6741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71399-51FB-9BE4-DC84-33FA498B0D7B}"/>
              </a:ext>
            </a:extLst>
          </p:cNvPr>
          <p:cNvSpPr>
            <a:spLocks noGrp="1"/>
          </p:cNvSpPr>
          <p:nvPr>
            <p:ph type="title"/>
          </p:nvPr>
        </p:nvSpPr>
        <p:spPr/>
        <p:txBody>
          <a:bodyPr/>
          <a:lstStyle/>
          <a:p>
            <a:r>
              <a:rPr lang="en-US" sz="1800" dirty="0"/>
              <a:t>Compute Updates</a:t>
            </a:r>
            <a:endParaRPr lang="en-US" dirty="0"/>
          </a:p>
        </p:txBody>
      </p:sp>
      <p:sp>
        <p:nvSpPr>
          <p:cNvPr id="4" name="Text Placeholder 3">
            <a:extLst>
              <a:ext uri="{FF2B5EF4-FFF2-40B4-BE49-F238E27FC236}">
                <a16:creationId xmlns:a16="http://schemas.microsoft.com/office/drawing/2014/main" id="{6CF64915-D4E0-B163-69B8-15EB67905A07}"/>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0CDEAAF6-961F-8859-F646-7ADF6884C1C5}"/>
              </a:ext>
            </a:extLst>
          </p:cNvPr>
          <p:cNvSpPr>
            <a:spLocks noGrp="1"/>
          </p:cNvSpPr>
          <p:nvPr>
            <p:ph type="body" sz="quarter" idx="16"/>
          </p:nvPr>
        </p:nvSpPr>
        <p:spPr/>
        <p:txBody>
          <a:bodyPr/>
          <a:lstStyle/>
          <a:p>
            <a:pPr algn="just"/>
            <a:r>
              <a:rPr lang="en-US" dirty="0">
                <a:hlinkClick r:id="rId2"/>
              </a:rPr>
              <a:t>PP: .NET Aspire support for Azure Function projects</a:t>
            </a:r>
            <a:endParaRPr lang="en-US" dirty="0"/>
          </a:p>
          <a:p>
            <a:pPr algn="just"/>
            <a:r>
              <a:rPr lang="en-US" dirty="0"/>
              <a:t>.</a:t>
            </a:r>
            <a:r>
              <a:rPr lang="en-US" b="1" dirty="0"/>
              <a:t>NET Aspire </a:t>
            </a:r>
            <a:r>
              <a:rPr lang="en-US" dirty="0"/>
              <a:t>is an opinionated stack that simplifies development of distributed applications in the cloud. It is now possible to enlist Azure Functions projects using .NET on the isolated worker model into Aspire orchestrations using preview support. This equips teams author event-driven functions as part of microservice solutions in Aspire. Those functions can then take advantage of .NET </a:t>
            </a:r>
            <a:r>
              <a:rPr lang="en-US" dirty="0" err="1"/>
              <a:t>Aspire’s</a:t>
            </a:r>
            <a:r>
              <a:rPr lang="en-US" dirty="0"/>
              <a:t> features around service discovery, </a:t>
            </a:r>
            <a:r>
              <a:rPr lang="en-US" dirty="0" err="1"/>
              <a:t>OpenTelemetry</a:t>
            </a:r>
            <a:r>
              <a:rPr lang="en-US" dirty="0"/>
              <a:t>, and more. </a:t>
            </a:r>
          </a:p>
          <a:p>
            <a:pPr algn="just"/>
            <a:r>
              <a:rPr lang="en-US" dirty="0"/>
              <a:t>The </a:t>
            </a:r>
            <a:r>
              <a:rPr lang="en-US" b="1" dirty="0" err="1"/>
              <a:t>Aspire.Hosting.Azure.Functions</a:t>
            </a:r>
            <a:r>
              <a:rPr lang="en-US" b="1" dirty="0"/>
              <a:t> NuGet package </a:t>
            </a:r>
            <a:r>
              <a:rPr lang="en-US" dirty="0"/>
              <a:t>allows to reference Functions projects from Aspire app host projects. It is also possible to use additional Aspire integrations to configure triggers and bindings for Azure Blobs, Azure Queues, Azure Event Hubs, and Azure Service Bus. </a:t>
            </a:r>
          </a:p>
          <a:p>
            <a:pPr algn="just"/>
            <a:r>
              <a:rPr lang="en-US" dirty="0"/>
              <a:t>This integration can be used by projects targeting .NET 8 and .NET 9. Please note that when deploying the Aspire solution to Azure, Functions projects are deployed as Azure Container Apps resources without event-driven scaling. </a:t>
            </a:r>
          </a:p>
        </p:txBody>
      </p:sp>
      <p:sp>
        <p:nvSpPr>
          <p:cNvPr id="8" name="Text Placeholder 1">
            <a:extLst>
              <a:ext uri="{FF2B5EF4-FFF2-40B4-BE49-F238E27FC236}">
                <a16:creationId xmlns:a16="http://schemas.microsoft.com/office/drawing/2014/main" id="{B09B46F5-D91E-9940-EB02-961846E0D428}"/>
              </a:ext>
            </a:extLst>
          </p:cNvPr>
          <p:cNvSpPr>
            <a:spLocks noGrp="1"/>
          </p:cNvSpPr>
          <p:nvPr>
            <p:ph type="body" sz="quarter" idx="10"/>
          </p:nvPr>
        </p:nvSpPr>
        <p:spPr>
          <a:xfrm>
            <a:off x="4433776" y="855080"/>
            <a:ext cx="4365038" cy="3774069"/>
          </a:xfrm>
        </p:spPr>
        <p:txBody>
          <a:bodyPr/>
          <a:lstStyle/>
          <a:p>
            <a:pPr algn="just"/>
            <a:r>
              <a:rPr lang="en-US" sz="1000" dirty="0">
                <a:hlinkClick r:id="rId3"/>
              </a:rPr>
              <a:t>GA: Sidecar extensibility in Azure App Service</a:t>
            </a:r>
            <a:endParaRPr lang="en-US" sz="1000" dirty="0"/>
          </a:p>
          <a:p>
            <a:pPr algn="just"/>
            <a:r>
              <a:rPr lang="en-US" sz="1000" dirty="0"/>
              <a:t>MS announced the </a:t>
            </a:r>
            <a:r>
              <a:rPr lang="en-US" sz="1000" b="1" dirty="0"/>
              <a:t>General Availability (GA) of sidecar support </a:t>
            </a:r>
            <a:r>
              <a:rPr lang="en-US" sz="1000" dirty="0"/>
              <a:t>for both source-code and container-based applications on Azure App Service for Linux. This feature is a significant step forward in providing robust, flexible cloud services, further empowering developers to create resilient and scalable applications with ease. It </a:t>
            </a:r>
            <a:r>
              <a:rPr lang="en-US" sz="1000" b="1" dirty="0"/>
              <a:t>enables developers to leverage various extensibility scenarios </a:t>
            </a:r>
            <a:r>
              <a:rPr lang="en-US" sz="1000" dirty="0"/>
              <a:t>such as monitoring, logging, caching, and networking without making complex changes to primary application code.</a:t>
            </a:r>
          </a:p>
          <a:p>
            <a:pPr algn="just"/>
            <a:r>
              <a:rPr lang="en-US" sz="1000" dirty="0"/>
              <a:t>As AI workloads continue to grow, sidecar support facilitates the incorporation of modern capabilities in existing apps, for instance, adding </a:t>
            </a:r>
            <a:r>
              <a:rPr lang="en-US" sz="1000" b="1" dirty="0"/>
              <a:t>vector caching providers </a:t>
            </a:r>
            <a:r>
              <a:rPr lang="en-US" sz="1000" dirty="0"/>
              <a:t>alongside enterprise applications. Another example is </a:t>
            </a:r>
            <a:r>
              <a:rPr lang="en-US" sz="1000" b="1" dirty="0"/>
              <a:t>deploying NGINX proxies </a:t>
            </a:r>
            <a:r>
              <a:rPr lang="en-US" sz="1000" dirty="0"/>
              <a:t>in front of applications which allows for precise control over inbound traffic routing. With straightforward sidecar configurations, developers can seamlessly integrate third-party application performance monitoring and logging providers. In-memory caching can also be efficiently added by attaching a Redis sidecar to an application.</a:t>
            </a:r>
          </a:p>
        </p:txBody>
      </p:sp>
    </p:spTree>
    <p:extLst>
      <p:ext uri="{BB962C8B-B14F-4D97-AF65-F5344CB8AC3E}">
        <p14:creationId xmlns:p14="http://schemas.microsoft.com/office/powerpoint/2010/main" val="26753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E5F6BA-C35A-8D8B-D644-3C1D21BEBA92}"/>
              </a:ext>
            </a:extLst>
          </p:cNvPr>
          <p:cNvSpPr>
            <a:spLocks noGrp="1"/>
          </p:cNvSpPr>
          <p:nvPr>
            <p:ph type="title"/>
          </p:nvPr>
        </p:nvSpPr>
        <p:spPr/>
        <p:txBody>
          <a:bodyPr/>
          <a:lstStyle/>
          <a:p>
            <a:r>
              <a:rPr lang="en-US" sz="1600" dirty="0"/>
              <a:t>Compute Updates</a:t>
            </a:r>
            <a:endParaRPr lang="en-US" dirty="0"/>
          </a:p>
        </p:txBody>
      </p:sp>
      <p:sp>
        <p:nvSpPr>
          <p:cNvPr id="4" name="Text Placeholder 3">
            <a:extLst>
              <a:ext uri="{FF2B5EF4-FFF2-40B4-BE49-F238E27FC236}">
                <a16:creationId xmlns:a16="http://schemas.microsoft.com/office/drawing/2014/main" id="{FAE9BBC2-2B76-7252-8193-82B47E0C0D59}"/>
              </a:ext>
            </a:extLst>
          </p:cNvPr>
          <p:cNvSpPr>
            <a:spLocks noGrp="1"/>
          </p:cNvSpPr>
          <p:nvPr>
            <p:ph type="body" sz="quarter" idx="15"/>
          </p:nvPr>
        </p:nvSpPr>
        <p:spPr/>
        <p:txBody>
          <a:bodyPr/>
          <a:lstStyle/>
          <a:p>
            <a:endParaRPr lang="en-US"/>
          </a:p>
        </p:txBody>
      </p:sp>
      <p:sp>
        <p:nvSpPr>
          <p:cNvPr id="12" name="Text Placeholder 11">
            <a:extLst>
              <a:ext uri="{FF2B5EF4-FFF2-40B4-BE49-F238E27FC236}">
                <a16:creationId xmlns:a16="http://schemas.microsoft.com/office/drawing/2014/main" id="{995ECF59-E5F0-A908-6FBA-7B62FCFAAF59}"/>
              </a:ext>
            </a:extLst>
          </p:cNvPr>
          <p:cNvSpPr txBox="1">
            <a:spLocks/>
          </p:cNvSpPr>
          <p:nvPr/>
        </p:nvSpPr>
        <p:spPr>
          <a:xfrm>
            <a:off x="342900" y="860560"/>
            <a:ext cx="3876300" cy="1450514"/>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Public Preview: Serverless GPUs in Azure Container Apps</a:t>
            </a:r>
            <a:endParaRPr lang="en-US" sz="1000" dirty="0"/>
          </a:p>
          <a:p>
            <a:pPr algn="just"/>
            <a:r>
              <a:rPr lang="en-US" sz="1000" b="1" dirty="0"/>
              <a:t>Serverless GPUs </a:t>
            </a:r>
            <a:r>
              <a:rPr lang="en-US" sz="1000" dirty="0"/>
              <a:t>enable to seamlessly run AI workloads on-demand with automatic scaling, optimized cold start, per-second billing with scale down to zero when not in use, and reduced operational overhead to support easy real-time custom model inferencing and other machine learning tasks.  </a:t>
            </a:r>
          </a:p>
          <a:p>
            <a:pPr algn="just"/>
            <a:r>
              <a:rPr lang="en-US" sz="1000" dirty="0"/>
              <a:t>At public preview launch, serverless </a:t>
            </a:r>
            <a:r>
              <a:rPr lang="en-US" sz="1000" b="1" dirty="0"/>
              <a:t>GPUs powered by NVIDIA A100 </a:t>
            </a:r>
            <a:r>
              <a:rPr lang="en-US" sz="1000" dirty="0"/>
              <a:t>and NVIDIA T4 GPUs, will be supported in limited regions. </a:t>
            </a:r>
          </a:p>
        </p:txBody>
      </p:sp>
      <p:sp>
        <p:nvSpPr>
          <p:cNvPr id="6" name="Text Placeholder 4">
            <a:extLst>
              <a:ext uri="{FF2B5EF4-FFF2-40B4-BE49-F238E27FC236}">
                <a16:creationId xmlns:a16="http://schemas.microsoft.com/office/drawing/2014/main" id="{27D2BDBC-C51A-3BB0-F27D-8279CC95F73C}"/>
              </a:ext>
            </a:extLst>
          </p:cNvPr>
          <p:cNvSpPr txBox="1">
            <a:spLocks/>
          </p:cNvSpPr>
          <p:nvPr/>
        </p:nvSpPr>
        <p:spPr>
          <a:xfrm>
            <a:off x="4570857" y="855080"/>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3"/>
              </a:rPr>
              <a:t>Public Preview: Planned maintenance in Azure Container Apps</a:t>
            </a:r>
            <a:endParaRPr lang="en-US" dirty="0"/>
          </a:p>
          <a:p>
            <a:pPr algn="just"/>
            <a:r>
              <a:rPr lang="en-US" b="1" dirty="0"/>
              <a:t>Azure Container Apps </a:t>
            </a:r>
            <a:r>
              <a:rPr lang="en-US" dirty="0"/>
              <a:t>now offers planned maintenance in public preview. This feature allows to control when non-critical updates are applied to Container Apps environment to minimize downtime and impact to applications. </a:t>
            </a:r>
            <a:r>
              <a:rPr lang="en-US" b="1" dirty="0"/>
              <a:t>Non-critical updates include minor security patches</a:t>
            </a:r>
            <a:r>
              <a:rPr lang="en-US" dirty="0"/>
              <a:t>, bug fixes, and new releases. Critical and urgent updates, however, are applied as needed to ensure security and reliability compliance, even outside of planned maintenance windows.  </a:t>
            </a:r>
          </a:p>
          <a:p>
            <a:pPr algn="just"/>
            <a:r>
              <a:rPr lang="en-US" dirty="0"/>
              <a:t>To configure a weekly maintenance window, just specify a day of week, a start time in the UTC time zone, and a duration. </a:t>
            </a:r>
          </a:p>
          <a:p>
            <a:pPr algn="just"/>
            <a:r>
              <a:rPr lang="en-US" dirty="0"/>
              <a:t>NOTE: </a:t>
            </a:r>
            <a:r>
              <a:rPr lang="en-US" b="1" dirty="0"/>
              <a:t>Critical updates are not part of the planned maintenance</a:t>
            </a:r>
          </a:p>
        </p:txBody>
      </p:sp>
    </p:spTree>
    <p:extLst>
      <p:ext uri="{BB962C8B-B14F-4D97-AF65-F5344CB8AC3E}">
        <p14:creationId xmlns:p14="http://schemas.microsoft.com/office/powerpoint/2010/main" val="21741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4F69D-37BB-7E88-FA85-BE16C4379D16}"/>
              </a:ext>
            </a:extLst>
          </p:cNvPr>
          <p:cNvSpPr>
            <a:spLocks noGrp="1"/>
          </p:cNvSpPr>
          <p:nvPr>
            <p:ph type="title"/>
          </p:nvPr>
        </p:nvSpPr>
        <p:spPr/>
        <p:txBody>
          <a:bodyPr/>
          <a:lstStyle/>
          <a:p>
            <a:r>
              <a:rPr lang="en-US" sz="1600" dirty="0"/>
              <a:t>Compute Updates</a:t>
            </a:r>
            <a:endParaRPr lang="ru-RU" dirty="0"/>
          </a:p>
        </p:txBody>
      </p:sp>
      <p:sp>
        <p:nvSpPr>
          <p:cNvPr id="4" name="Text Placeholder 3">
            <a:extLst>
              <a:ext uri="{FF2B5EF4-FFF2-40B4-BE49-F238E27FC236}">
                <a16:creationId xmlns:a16="http://schemas.microsoft.com/office/drawing/2014/main" id="{AB601B53-11F0-1034-E269-BEBCD3839313}"/>
              </a:ext>
            </a:extLst>
          </p:cNvPr>
          <p:cNvSpPr>
            <a:spLocks noGrp="1"/>
          </p:cNvSpPr>
          <p:nvPr>
            <p:ph type="body" sz="quarter" idx="15"/>
          </p:nvPr>
        </p:nvSpPr>
        <p:spPr/>
        <p:txBody>
          <a:bodyPr/>
          <a:lstStyle/>
          <a:p>
            <a:endParaRPr lang="ru-RU"/>
          </a:p>
        </p:txBody>
      </p:sp>
      <p:sp>
        <p:nvSpPr>
          <p:cNvPr id="10" name="Text Placeholder 1">
            <a:extLst>
              <a:ext uri="{FF2B5EF4-FFF2-40B4-BE49-F238E27FC236}">
                <a16:creationId xmlns:a16="http://schemas.microsoft.com/office/drawing/2014/main" id="{1A2C8079-B4BB-F074-6C1B-B2E0D99423F2}"/>
              </a:ext>
            </a:extLst>
          </p:cNvPr>
          <p:cNvSpPr txBox="1">
            <a:spLocks/>
          </p:cNvSpPr>
          <p:nvPr/>
        </p:nvSpPr>
        <p:spPr>
          <a:xfrm>
            <a:off x="342900" y="855080"/>
            <a:ext cx="3941100" cy="207100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GA: Dynamic sessions in Azure Container Apps</a:t>
            </a:r>
            <a:endParaRPr lang="en-US" sz="1000" dirty="0"/>
          </a:p>
          <a:p>
            <a:pPr algn="just"/>
            <a:r>
              <a:rPr lang="en-US" sz="1000" dirty="0"/>
              <a:t>The dynamic sessions in Azure Container Apps </a:t>
            </a:r>
            <a:r>
              <a:rPr lang="en-US" sz="1000" b="1" dirty="0"/>
              <a:t>is a fast, sandboxed, ephemeral compute</a:t>
            </a:r>
            <a:r>
              <a:rPr lang="en-US" sz="1000" dirty="0"/>
              <a:t>, suitable for </a:t>
            </a:r>
            <a:r>
              <a:rPr lang="en-US" sz="1000" b="1" dirty="0"/>
              <a:t>running AI-generated, untrusted code </a:t>
            </a:r>
            <a:r>
              <a:rPr lang="en-US" sz="1000" dirty="0"/>
              <a:t>at scale in hostile multi-tenancy scenarios. Each session has full compute isolation using Hyper-V.  </a:t>
            </a:r>
          </a:p>
          <a:p>
            <a:pPr algn="just"/>
            <a:r>
              <a:rPr lang="en-US" sz="1000" dirty="0"/>
              <a:t>There are two modes:</a:t>
            </a:r>
          </a:p>
          <a:p>
            <a:pPr marL="171450" indent="-171450" algn="just">
              <a:buFont typeface="Arial" panose="020B0604020202020204" pitchFamily="34" charset="0"/>
              <a:buChar char="•"/>
            </a:pPr>
            <a:r>
              <a:rPr lang="en-US" sz="1000" b="1" dirty="0"/>
              <a:t>Code interpreter sessions:. </a:t>
            </a:r>
            <a:r>
              <a:rPr lang="en-US" sz="1000" dirty="0"/>
              <a:t>Allow to run Python code using preinstalled popular Python packages. </a:t>
            </a:r>
          </a:p>
          <a:p>
            <a:pPr marL="171450" indent="-171450" algn="just">
              <a:buFont typeface="Arial" panose="020B0604020202020204" pitchFamily="34" charset="0"/>
              <a:buChar char="•"/>
            </a:pPr>
            <a:r>
              <a:rPr lang="en-US" sz="1000" b="1" dirty="0"/>
              <a:t>Custom container sessions: </a:t>
            </a:r>
            <a:r>
              <a:rPr lang="en-US" sz="1000" dirty="0"/>
              <a:t>Allows to use a custom container to create a code interpreter for specific needs, such as preinstalling dependencies or supporting a different language. </a:t>
            </a:r>
          </a:p>
        </p:txBody>
      </p:sp>
      <p:sp>
        <p:nvSpPr>
          <p:cNvPr id="12" name="Text Placeholder 4">
            <a:extLst>
              <a:ext uri="{FF2B5EF4-FFF2-40B4-BE49-F238E27FC236}">
                <a16:creationId xmlns:a16="http://schemas.microsoft.com/office/drawing/2014/main" id="{DA87DB9C-E305-CBBD-CA94-E79EEA02B568}"/>
              </a:ext>
            </a:extLst>
          </p:cNvPr>
          <p:cNvSpPr txBox="1">
            <a:spLocks/>
          </p:cNvSpPr>
          <p:nvPr/>
        </p:nvSpPr>
        <p:spPr>
          <a:xfrm>
            <a:off x="4570857" y="855080"/>
            <a:ext cx="3955312" cy="1938520"/>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3"/>
              </a:rPr>
              <a:t>Public Preview: Private Endpoint support in Azure Container Apps for workload profiles environments</a:t>
            </a:r>
            <a:endParaRPr lang="en-US" dirty="0"/>
          </a:p>
          <a:p>
            <a:pPr algn="just"/>
            <a:r>
              <a:rPr lang="en-US" dirty="0"/>
              <a:t>It allows to connect to </a:t>
            </a:r>
            <a:r>
              <a:rPr lang="en-US" b="1" dirty="0"/>
              <a:t>Container Apps environment</a:t>
            </a:r>
            <a:r>
              <a:rPr lang="en-US" dirty="0"/>
              <a:t> using a private IP address in Azure Virtual Network, eliminating exposure to the public internet and securing access to applications. With private endpoints, also possible to connect directly from Azure Front Door to workload profile environments over a private link instead of the public internet. </a:t>
            </a:r>
          </a:p>
          <a:p>
            <a:pPr algn="just"/>
            <a:r>
              <a:rPr lang="en-US" dirty="0"/>
              <a:t>This feature is supported </a:t>
            </a:r>
            <a:r>
              <a:rPr lang="en-US" b="1" dirty="0"/>
              <a:t>for both Consumption and Dedicated </a:t>
            </a:r>
            <a:r>
              <a:rPr lang="en-US" dirty="0"/>
              <a:t>plans in workload profile environments. Private endpoints are supported for both new and existing environments</a:t>
            </a:r>
          </a:p>
        </p:txBody>
      </p:sp>
    </p:spTree>
    <p:extLst>
      <p:ext uri="{BB962C8B-B14F-4D97-AF65-F5344CB8AC3E}">
        <p14:creationId xmlns:p14="http://schemas.microsoft.com/office/powerpoint/2010/main" val="234715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31189-CF39-6970-06DD-2F3E951D8112}"/>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E736A2DE-B6FD-C635-9880-42440690A8EF}"/>
              </a:ext>
            </a:extLst>
          </p:cNvPr>
          <p:cNvSpPr>
            <a:spLocks noGrp="1"/>
          </p:cNvSpPr>
          <p:nvPr>
            <p:ph type="body" sz="quarter" idx="10"/>
          </p:nvPr>
        </p:nvSpPr>
        <p:spPr>
          <a:xfrm>
            <a:off x="4433776" y="855081"/>
            <a:ext cx="4365038" cy="1228446"/>
          </a:xfrm>
        </p:spPr>
        <p:txBody>
          <a:bodyPr/>
          <a:lstStyle/>
          <a:p>
            <a:pPr marL="171450" indent="-171450" algn="just">
              <a:buFont typeface="Arial" panose="020B0604020202020204" pitchFamily="34" charset="0"/>
              <a:buChar char="•"/>
            </a:pPr>
            <a:r>
              <a:rPr lang="en-US" sz="1000" dirty="0"/>
              <a:t>Connect to Bastion via a private endpoint</a:t>
            </a:r>
          </a:p>
          <a:p>
            <a:pPr algn="just"/>
            <a:r>
              <a:rPr lang="en-US" sz="1000" dirty="0"/>
              <a:t>Private-only Bastion deployments lock down workloads end-to-end by creating a </a:t>
            </a:r>
            <a:r>
              <a:rPr lang="en-US" sz="1000" b="1" dirty="0"/>
              <a:t>non-internet routable deployment of Bastion </a:t>
            </a:r>
            <a:r>
              <a:rPr lang="en-US" sz="1000" dirty="0"/>
              <a:t>that allows only </a:t>
            </a:r>
            <a:r>
              <a:rPr lang="en-US" sz="1000" b="1" dirty="0"/>
              <a:t>private IP address </a:t>
            </a:r>
            <a:r>
              <a:rPr lang="en-US" sz="1000" dirty="0"/>
              <a:t>access. </a:t>
            </a:r>
            <a:r>
              <a:rPr lang="en-US" sz="1000" b="1" dirty="0"/>
              <a:t>Private-only Bastion deployments don't allow connections </a:t>
            </a:r>
            <a:r>
              <a:rPr lang="en-US" sz="1000" dirty="0"/>
              <a:t>to the bastion host via public IP address. In contrast, a regular Azure Bastion deployment allows users to connect to the bastion host using a public IP address.</a:t>
            </a:r>
          </a:p>
        </p:txBody>
      </p:sp>
      <p:sp>
        <p:nvSpPr>
          <p:cNvPr id="11" name="Title 10">
            <a:extLst>
              <a:ext uri="{FF2B5EF4-FFF2-40B4-BE49-F238E27FC236}">
                <a16:creationId xmlns:a16="http://schemas.microsoft.com/office/drawing/2014/main" id="{55108E1B-188F-34CB-E2F4-B4F546C318BA}"/>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0AC618DB-0932-277F-3E42-37D002107928}"/>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D5C20627-BF61-394B-61E8-E9F6702CBB52}"/>
              </a:ext>
            </a:extLst>
          </p:cNvPr>
          <p:cNvSpPr>
            <a:spLocks noGrp="1"/>
          </p:cNvSpPr>
          <p:nvPr>
            <p:ph type="body" sz="quarter" idx="16"/>
          </p:nvPr>
        </p:nvSpPr>
        <p:spPr>
          <a:xfrm>
            <a:off x="342900" y="855080"/>
            <a:ext cx="3955312" cy="4114799"/>
          </a:xfrm>
        </p:spPr>
        <p:txBody>
          <a:bodyPr/>
          <a:lstStyle/>
          <a:p>
            <a:pPr algn="just"/>
            <a:r>
              <a:rPr lang="en-US" dirty="0">
                <a:hlinkClick r:id="rId2"/>
              </a:rPr>
              <a:t>GA: Azure Bastion Premium</a:t>
            </a:r>
            <a:endParaRPr lang="en-US" dirty="0"/>
          </a:p>
          <a:p>
            <a:pPr algn="just"/>
            <a:r>
              <a:rPr lang="en-US" dirty="0"/>
              <a:t>Azure Bastion Premium is a new SKU to target customers handling highly sensitive virtual machine workloads. Its mission is to offer enhanced security features that ensure customer virtual machines are connected securely and to monitor VMs for any anomalies that may arise. First set of features will focus on </a:t>
            </a:r>
            <a:r>
              <a:rPr lang="en-US" b="1" dirty="0"/>
              <a:t>ensuring private connectivity </a:t>
            </a:r>
            <a:r>
              <a:rPr lang="en-US" dirty="0"/>
              <a:t>and </a:t>
            </a:r>
            <a:r>
              <a:rPr lang="en-US" b="1" dirty="0"/>
              <a:t>graphical recordings of virtual machines connected through Bastion</a:t>
            </a:r>
            <a:r>
              <a:rPr lang="en-US" dirty="0"/>
              <a:t>.  </a:t>
            </a:r>
          </a:p>
          <a:p>
            <a:pPr algn="just"/>
            <a:r>
              <a:rPr lang="en-US" dirty="0"/>
              <a:t>With the new Azure Bastion Premium SKU, it is possible to configure the following features: </a:t>
            </a:r>
          </a:p>
          <a:p>
            <a:pPr marL="171450" indent="-171450" algn="just">
              <a:buFont typeface="Arial" panose="020B0604020202020204" pitchFamily="34" charset="0"/>
              <a:buChar char="•"/>
            </a:pPr>
            <a:r>
              <a:rPr lang="en-US" b="1" dirty="0"/>
              <a:t>Record all virtual machine sessions that are connected via a session-recording Bastion </a:t>
            </a:r>
            <a:r>
              <a:rPr lang="en-US" dirty="0"/>
              <a:t>- When the Azure Bastion Session recording feature is enabled, it is possible to  record the graphical sessions for connections made to virtual machines (</a:t>
            </a:r>
            <a:r>
              <a:rPr lang="en-US" b="1" dirty="0"/>
              <a:t>RDP and SSH</a:t>
            </a:r>
            <a:r>
              <a:rPr lang="en-US" dirty="0"/>
              <a:t>) via the bastion host. After the session is closed or disconnected, recorded sessions are stored in a blob container within storage account (via SAS URL). When a session is disconnected, it is possible to access and view recorded sessions in the Azure portal on the Session Recording page.</a:t>
            </a:r>
          </a:p>
          <a:p>
            <a:pPr marL="171450" indent="-171450" algn="just">
              <a:buFont typeface="Arial" panose="020B0604020202020204" pitchFamily="34" charset="0"/>
              <a:buChar char="•"/>
            </a:pPr>
            <a:r>
              <a:rPr lang="en-US" dirty="0"/>
              <a:t>Session recording isn't available via native client at this time.</a:t>
            </a:r>
          </a:p>
          <a:p>
            <a:pPr marL="171450" indent="-171450" algn="just">
              <a:buFont typeface="Arial" panose="020B0604020202020204" pitchFamily="34" charset="0"/>
              <a:buChar char="•"/>
            </a:pPr>
            <a:r>
              <a:rPr lang="en-US" dirty="0"/>
              <a:t>Session recording supports one container/storage account at a time.</a:t>
            </a:r>
          </a:p>
          <a:p>
            <a:pPr marL="171450" indent="-171450" algn="just">
              <a:buFont typeface="Arial" panose="020B0604020202020204" pitchFamily="34" charset="0"/>
              <a:buChar char="•"/>
            </a:pPr>
            <a:r>
              <a:rPr lang="en-US" dirty="0"/>
              <a:t>When session recording is enabled on a bastion host, Bastion records ALL sessions that go through the recording-enabled bastion host.</a:t>
            </a:r>
          </a:p>
        </p:txBody>
      </p:sp>
      <p:pic>
        <p:nvPicPr>
          <p:cNvPr id="2050" name="Picture 2" descr="Diagram showing Azure Bastion architecture.">
            <a:extLst>
              <a:ext uri="{FF2B5EF4-FFF2-40B4-BE49-F238E27FC236}">
                <a16:creationId xmlns:a16="http://schemas.microsoft.com/office/drawing/2014/main" id="{E82E3240-969A-0FFB-40DC-47C57D3CFD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3776" y="2252808"/>
            <a:ext cx="4253734" cy="134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53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8E8FF-51AC-E394-91DC-D4F66DC410F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A178ED9-B09D-284D-8EBD-8B546B785A54}"/>
              </a:ext>
            </a:extLst>
          </p:cNvPr>
          <p:cNvSpPr>
            <a:spLocks noGrp="1"/>
          </p:cNvSpPr>
          <p:nvPr>
            <p:ph type="body" sz="quarter" idx="10"/>
          </p:nvPr>
        </p:nvSpPr>
        <p:spPr/>
        <p:txBody>
          <a:bodyPr/>
          <a:lstStyle/>
          <a:p>
            <a:pPr algn="just"/>
            <a:r>
              <a:rPr lang="en-US" sz="1000" dirty="0">
                <a:hlinkClick r:id="rId2"/>
              </a:rPr>
              <a:t>GA: Trusted launch enabled AKS nodes</a:t>
            </a:r>
            <a:endParaRPr lang="en-US" sz="1000" dirty="0"/>
          </a:p>
          <a:p>
            <a:pPr algn="just"/>
            <a:r>
              <a:rPr lang="en-US" sz="1000" b="1" dirty="0"/>
              <a:t>Trusted Launch </a:t>
            </a:r>
            <a:r>
              <a:rPr lang="en-US" sz="1000" dirty="0"/>
              <a:t>enabled nodes are now generally available on AKS. Trusted launch improves the security of generation 2 virtual machines (VMs) by protecting against advanced and persistent attack techniques. It enables administrators to deploy AKS nodes, which contain the underlying virtual machines, with verified and signed bootloaders, OS kernels, and drivers. By using secure and measured boot, administrators gain insights and confidence of the entire boot chain's integrity.  </a:t>
            </a:r>
          </a:p>
          <a:p>
            <a:pPr algn="just"/>
            <a:r>
              <a:rPr lang="en-US" sz="1000" dirty="0"/>
              <a:t>Trusted launch is composed of several coordinated infrastructure technologies that can be enabled independently. Each technology provides another layer of defense against sophisticated threats. </a:t>
            </a:r>
          </a:p>
          <a:p>
            <a:pPr marL="171450" indent="-171450" algn="just">
              <a:buFont typeface="Arial" panose="020B0604020202020204" pitchFamily="34" charset="0"/>
              <a:buChar char="•"/>
            </a:pPr>
            <a:r>
              <a:rPr lang="en-US" sz="1000" b="1" dirty="0" err="1"/>
              <a:t>vTPM</a:t>
            </a:r>
            <a:r>
              <a:rPr lang="en-US" sz="1000" dirty="0"/>
              <a:t> - Trusted launch introduces a virtualized version of a hardware Trusted Platform Module (TPM), compliant with the TPM 2.0 specification. It serves as a dedicated secure vault for keys and measurements. </a:t>
            </a:r>
          </a:p>
          <a:p>
            <a:pPr marL="171450" indent="-171450" algn="just">
              <a:buFont typeface="Arial" panose="020B0604020202020204" pitchFamily="34" charset="0"/>
              <a:buChar char="•"/>
            </a:pPr>
            <a:r>
              <a:rPr lang="en-US" sz="1000" b="1" dirty="0"/>
              <a:t>Secure Boot </a:t>
            </a:r>
            <a:r>
              <a:rPr lang="en-US" sz="1000" dirty="0"/>
              <a:t>- At the root of trusted launch is Secure Boot for your VM. This mode, which is implemented in platform firmware, protects against the installation of malware-based rootkits and boot kits. </a:t>
            </a:r>
            <a:endParaRPr lang="ru-RU" sz="1000" dirty="0"/>
          </a:p>
        </p:txBody>
      </p:sp>
      <p:sp>
        <p:nvSpPr>
          <p:cNvPr id="3" name="Title 2">
            <a:extLst>
              <a:ext uri="{FF2B5EF4-FFF2-40B4-BE49-F238E27FC236}">
                <a16:creationId xmlns:a16="http://schemas.microsoft.com/office/drawing/2014/main" id="{88410E91-9DDC-FC56-2BAC-2CE05F0517E0}"/>
              </a:ext>
            </a:extLst>
          </p:cNvPr>
          <p:cNvSpPr>
            <a:spLocks noGrp="1"/>
          </p:cNvSpPr>
          <p:nvPr>
            <p:ph type="title"/>
          </p:nvPr>
        </p:nvSpPr>
        <p:spPr/>
        <p:txBody>
          <a:bodyPr/>
          <a:lstStyle/>
          <a:p>
            <a:r>
              <a:rPr lang="en-US" sz="1800" dirty="0"/>
              <a:t>Compute Updates</a:t>
            </a:r>
            <a:endParaRPr lang="ru-RU" dirty="0"/>
          </a:p>
        </p:txBody>
      </p:sp>
      <p:sp>
        <p:nvSpPr>
          <p:cNvPr id="4" name="Text Placeholder 3">
            <a:extLst>
              <a:ext uri="{FF2B5EF4-FFF2-40B4-BE49-F238E27FC236}">
                <a16:creationId xmlns:a16="http://schemas.microsoft.com/office/drawing/2014/main" id="{45E7B825-14EF-05F8-49B0-8ACECD6E2B92}"/>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0C4EF81C-7C94-E912-3AD8-8ACE32B19B25}"/>
              </a:ext>
            </a:extLst>
          </p:cNvPr>
          <p:cNvSpPr>
            <a:spLocks noGrp="1"/>
          </p:cNvSpPr>
          <p:nvPr>
            <p:ph type="body" sz="quarter" idx="16"/>
          </p:nvPr>
        </p:nvSpPr>
        <p:spPr/>
        <p:txBody>
          <a:bodyPr/>
          <a:lstStyle/>
          <a:p>
            <a:pPr algn="just"/>
            <a:r>
              <a:rPr lang="en-US" dirty="0">
                <a:hlinkClick r:id="rId3"/>
              </a:rPr>
              <a:t>Public Preview: Standby Pools for Azure Container Instances</a:t>
            </a:r>
            <a:endParaRPr lang="en-US" dirty="0"/>
          </a:p>
          <a:p>
            <a:pPr algn="just"/>
            <a:r>
              <a:rPr lang="en-US" dirty="0"/>
              <a:t>Standby Pools for </a:t>
            </a:r>
            <a:r>
              <a:rPr lang="en-US" b="1" dirty="0"/>
              <a:t>Azure Container Instances is now in public preview</a:t>
            </a:r>
            <a:r>
              <a:rPr lang="en-US" dirty="0"/>
              <a:t>.  </a:t>
            </a:r>
          </a:p>
          <a:p>
            <a:pPr algn="just"/>
            <a:r>
              <a:rPr lang="en-US" dirty="0"/>
              <a:t>Standby Pools for </a:t>
            </a:r>
            <a:r>
              <a:rPr lang="en-US" b="1" dirty="0"/>
              <a:t>Azure Container Instances </a:t>
            </a:r>
            <a:r>
              <a:rPr lang="en-US" dirty="0"/>
              <a:t>enable customers to create a pool of pre-provisioned container groups that can be used to scale out in response to incoming traffic. The container groups in the pool are fully provisioned, initialized, and ready to receive work at any given notice. </a:t>
            </a:r>
          </a:p>
          <a:p>
            <a:pPr algn="just"/>
            <a:r>
              <a:rPr lang="en-US" b="1" dirty="0"/>
              <a:t>Standby Pools for Azure Container Instances </a:t>
            </a:r>
            <a:r>
              <a:rPr lang="en-US" dirty="0"/>
              <a:t>utilize a container group profile to determine how instances within the pool should be configured. Additionally, when requesting a container group from the pool, customers can use config maps to apply updated parameters to the container groups without incurring a restart. </a:t>
            </a:r>
            <a:endParaRPr lang="ru-RU" dirty="0"/>
          </a:p>
        </p:txBody>
      </p:sp>
    </p:spTree>
    <p:extLst>
      <p:ext uri="{BB962C8B-B14F-4D97-AF65-F5344CB8AC3E}">
        <p14:creationId xmlns:p14="http://schemas.microsoft.com/office/powerpoint/2010/main" val="204279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AA361-04A3-B117-50F9-138F9FE0DDF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F591B7-48D1-4F19-9D50-2E51C729D85E}"/>
              </a:ext>
            </a:extLst>
          </p:cNvPr>
          <p:cNvSpPr>
            <a:spLocks noGrp="1"/>
          </p:cNvSpPr>
          <p:nvPr>
            <p:ph type="body" sz="quarter" idx="10"/>
          </p:nvPr>
        </p:nvSpPr>
        <p:spPr/>
        <p:txBody>
          <a:bodyPr/>
          <a:lstStyle/>
          <a:p>
            <a:pPr algn="just"/>
            <a:r>
              <a:rPr lang="en-US" sz="1000" dirty="0">
                <a:hlinkClick r:id="rId2"/>
              </a:rPr>
              <a:t>Public Preview: Dynamic system node pool creation in AKS Automatic</a:t>
            </a:r>
            <a:endParaRPr lang="en-US" sz="1000" dirty="0"/>
          </a:p>
          <a:p>
            <a:pPr algn="just"/>
            <a:r>
              <a:rPr lang="en-US" sz="1000" dirty="0"/>
              <a:t>AKS Automatic will now dynamically select </a:t>
            </a:r>
            <a:r>
              <a:rPr lang="en-US" sz="1000" b="1" dirty="0"/>
              <a:t>an appropriate virtual machine SKU for </a:t>
            </a:r>
            <a:r>
              <a:rPr lang="en-US" sz="1000" dirty="0"/>
              <a:t>the system node pool based on the </a:t>
            </a:r>
            <a:r>
              <a:rPr lang="en-US" sz="1000" b="1" dirty="0"/>
              <a:t>capacity available in Azure subscription.</a:t>
            </a:r>
            <a:endParaRPr lang="ru-RU" sz="1000" b="1" dirty="0"/>
          </a:p>
        </p:txBody>
      </p:sp>
      <p:sp>
        <p:nvSpPr>
          <p:cNvPr id="3" name="Title 2">
            <a:extLst>
              <a:ext uri="{FF2B5EF4-FFF2-40B4-BE49-F238E27FC236}">
                <a16:creationId xmlns:a16="http://schemas.microsoft.com/office/drawing/2014/main" id="{24191BD5-E596-211F-EB69-96637F783B00}"/>
              </a:ext>
            </a:extLst>
          </p:cNvPr>
          <p:cNvSpPr>
            <a:spLocks noGrp="1"/>
          </p:cNvSpPr>
          <p:nvPr>
            <p:ph type="title"/>
          </p:nvPr>
        </p:nvSpPr>
        <p:spPr/>
        <p:txBody>
          <a:bodyPr/>
          <a:lstStyle/>
          <a:p>
            <a:r>
              <a:rPr lang="en-US" sz="1800" dirty="0"/>
              <a:t>Compute Updates</a:t>
            </a:r>
            <a:endParaRPr lang="ru-RU" dirty="0"/>
          </a:p>
        </p:txBody>
      </p:sp>
      <p:sp>
        <p:nvSpPr>
          <p:cNvPr id="4" name="Text Placeholder 3">
            <a:extLst>
              <a:ext uri="{FF2B5EF4-FFF2-40B4-BE49-F238E27FC236}">
                <a16:creationId xmlns:a16="http://schemas.microsoft.com/office/drawing/2014/main" id="{9716EE26-EE33-CB6D-C181-FB435F0386B3}"/>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421A978D-5562-500E-2D69-BE5F38AAAC6F}"/>
              </a:ext>
            </a:extLst>
          </p:cNvPr>
          <p:cNvSpPr>
            <a:spLocks noGrp="1"/>
          </p:cNvSpPr>
          <p:nvPr>
            <p:ph type="body" sz="quarter" idx="16"/>
          </p:nvPr>
        </p:nvSpPr>
        <p:spPr/>
        <p:txBody>
          <a:bodyPr/>
          <a:lstStyle/>
          <a:p>
            <a:pPr algn="just"/>
            <a:r>
              <a:rPr lang="en-US" dirty="0">
                <a:hlinkClick r:id="rId3"/>
              </a:rPr>
              <a:t>Public Preview: Auto instrumentation for </a:t>
            </a:r>
            <a:r>
              <a:rPr lang="en-US" dirty="0" err="1">
                <a:hlinkClick r:id="rId3"/>
              </a:rPr>
              <a:t>AppInsight</a:t>
            </a:r>
            <a:r>
              <a:rPr lang="en-US" dirty="0">
                <a:hlinkClick r:id="rId3"/>
              </a:rPr>
              <a:t> in AKS</a:t>
            </a:r>
            <a:endParaRPr lang="en-US" dirty="0"/>
          </a:p>
          <a:p>
            <a:pPr algn="just"/>
            <a:r>
              <a:rPr lang="en-US" b="1" dirty="0"/>
              <a:t>Auto-instrumentation for AppInsights </a:t>
            </a:r>
            <a:r>
              <a:rPr lang="en-US" dirty="0"/>
              <a:t>is now available in public preview for Azure Kubernetes Service. Auto-instrumentation enables Application Insights to make telemetry like metrics, requests, and dependencies available in Application Insights resource. It provides easy access to Application performance monitoring (APM) experiences such as the application dashboard and application map. </a:t>
            </a:r>
          </a:p>
          <a:p>
            <a:pPr algn="just"/>
            <a:r>
              <a:rPr lang="en-US" b="1" dirty="0"/>
              <a:t>Auto-instrumentation automatically </a:t>
            </a:r>
            <a:r>
              <a:rPr lang="en-US" dirty="0"/>
              <a:t>injects the Azure Monitor </a:t>
            </a:r>
            <a:r>
              <a:rPr lang="en-US" dirty="0" err="1"/>
              <a:t>OpenTelemetry</a:t>
            </a:r>
            <a:r>
              <a:rPr lang="en-US" dirty="0"/>
              <a:t> distro into application pods to generate application monitoring telemetry.  </a:t>
            </a:r>
          </a:p>
          <a:p>
            <a:pPr algn="just"/>
            <a:r>
              <a:rPr lang="en-US" dirty="0"/>
              <a:t>This preview supports </a:t>
            </a:r>
            <a:r>
              <a:rPr lang="en-US" b="1" dirty="0"/>
              <a:t>.NET, Java, and JavaScript (Node.js).</a:t>
            </a:r>
            <a:endParaRPr lang="ru-RU" b="1" dirty="0"/>
          </a:p>
        </p:txBody>
      </p:sp>
    </p:spTree>
    <p:extLst>
      <p:ext uri="{BB962C8B-B14F-4D97-AF65-F5344CB8AC3E}">
        <p14:creationId xmlns:p14="http://schemas.microsoft.com/office/powerpoint/2010/main" val="280751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DC089-62C8-3814-AEB2-19BC92039A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FA9480-E072-9282-3A4C-2BF3BDA0F79B}"/>
              </a:ext>
            </a:extLst>
          </p:cNvPr>
          <p:cNvSpPr>
            <a:spLocks noGrp="1"/>
          </p:cNvSpPr>
          <p:nvPr>
            <p:ph type="title"/>
          </p:nvPr>
        </p:nvSpPr>
        <p:spPr/>
        <p:txBody>
          <a:bodyPr/>
          <a:lstStyle/>
          <a:p>
            <a:r>
              <a:rPr lang="en-US" sz="1600" dirty="0"/>
              <a:t>Compute Updates</a:t>
            </a:r>
            <a:endParaRPr lang="ru-RU" dirty="0"/>
          </a:p>
        </p:txBody>
      </p:sp>
      <p:sp>
        <p:nvSpPr>
          <p:cNvPr id="4" name="Text Placeholder 3">
            <a:extLst>
              <a:ext uri="{FF2B5EF4-FFF2-40B4-BE49-F238E27FC236}">
                <a16:creationId xmlns:a16="http://schemas.microsoft.com/office/drawing/2014/main" id="{C9386C94-D034-A8F7-02A7-158B7EEE1BFC}"/>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C7D93902-E231-D8A6-352D-76ECEE14B8AE}"/>
              </a:ext>
            </a:extLst>
          </p:cNvPr>
          <p:cNvSpPr>
            <a:spLocks noGrp="1"/>
          </p:cNvSpPr>
          <p:nvPr>
            <p:ph type="body" sz="quarter" idx="16"/>
          </p:nvPr>
        </p:nvSpPr>
        <p:spPr>
          <a:xfrm>
            <a:off x="342900" y="855081"/>
            <a:ext cx="3955312" cy="1796680"/>
          </a:xfrm>
        </p:spPr>
        <p:txBody>
          <a:bodyPr/>
          <a:lstStyle/>
          <a:p>
            <a:pPr algn="just"/>
            <a:r>
              <a:rPr lang="en-US" dirty="0">
                <a:hlinkClick r:id="rId2"/>
              </a:rPr>
              <a:t>Public Preview: AKS Security dashboard</a:t>
            </a:r>
            <a:endParaRPr lang="en-US" dirty="0"/>
          </a:p>
          <a:p>
            <a:pPr algn="just"/>
            <a:r>
              <a:rPr lang="en-US" dirty="0"/>
              <a:t>AKS introduced a </a:t>
            </a:r>
            <a:r>
              <a:rPr lang="en-US" b="1" dirty="0"/>
              <a:t>security dashboard in the portal. It </a:t>
            </a:r>
            <a:r>
              <a:rPr lang="en-US" dirty="0"/>
              <a:t>is now possible to have full visibility over the </a:t>
            </a:r>
            <a:r>
              <a:rPr lang="en-US" b="1" dirty="0"/>
              <a:t>vulnerabilities of runtime and host in AKS cluster. Defender for Cloud blade in the Azure Kubernetes Service (AKS) </a:t>
            </a:r>
            <a:r>
              <a:rPr lang="en-US" dirty="0"/>
              <a:t>portal offers a simplified and streamlined experience for the resource owner or a cluster administrator, in preview. This capability is unique to Microsoft as it provides granular visibility into the container posture assessments (vulnerability assessment, compliance, security best practices, CVE remediation) and offers actionable security insights at a cluster level, without the cluster admin having to leave the AKS portal. </a:t>
            </a:r>
            <a:endParaRPr lang="ru-RU" dirty="0"/>
          </a:p>
        </p:txBody>
      </p:sp>
      <p:sp>
        <p:nvSpPr>
          <p:cNvPr id="8" name="Text Placeholder 1">
            <a:extLst>
              <a:ext uri="{FF2B5EF4-FFF2-40B4-BE49-F238E27FC236}">
                <a16:creationId xmlns:a16="http://schemas.microsoft.com/office/drawing/2014/main" id="{43049C5F-6308-03E5-F8D9-F53F5DBBFCFB}"/>
              </a:ext>
            </a:extLst>
          </p:cNvPr>
          <p:cNvSpPr>
            <a:spLocks noGrp="1"/>
          </p:cNvSpPr>
          <p:nvPr>
            <p:ph type="body" sz="quarter" idx="10"/>
          </p:nvPr>
        </p:nvSpPr>
        <p:spPr>
          <a:xfrm>
            <a:off x="4433776" y="855080"/>
            <a:ext cx="4365038" cy="3774069"/>
          </a:xfrm>
        </p:spPr>
        <p:txBody>
          <a:bodyPr/>
          <a:lstStyle/>
          <a:p>
            <a:pPr algn="just"/>
            <a:r>
              <a:rPr lang="en-US" sz="1000" dirty="0">
                <a:hlinkClick r:id="rId3"/>
              </a:rPr>
              <a:t>GA: Upgrade algorithm improvements in AKS</a:t>
            </a:r>
            <a:endParaRPr lang="en-US" sz="1000" dirty="0"/>
          </a:p>
          <a:p>
            <a:pPr algn="just"/>
            <a:r>
              <a:rPr lang="en-US" sz="1000" b="1" dirty="0"/>
              <a:t>AKS upgrades currently fail </a:t>
            </a:r>
            <a:r>
              <a:rPr lang="en-US" sz="1000" dirty="0"/>
              <a:t>when encountering </a:t>
            </a:r>
            <a:r>
              <a:rPr lang="en-US" sz="1000" b="1" dirty="0"/>
              <a:t>a Pod drain failure</a:t>
            </a:r>
            <a:r>
              <a:rPr lang="en-US" sz="1000" dirty="0"/>
              <a:t>. To improve upgrade efficiency, a new algorithm is being introduced. It allows to configure upgrades so that if a node is blocked, AKS will use any available surge capacity to continue upgrading other nodes, labeling the blocked node as 'quarantined'. Failure error messages are updated to reflect the post-upgrade status accurately. </a:t>
            </a:r>
          </a:p>
          <a:p>
            <a:pPr algn="just"/>
            <a:r>
              <a:rPr lang="en-US" sz="1000" dirty="0"/>
              <a:t>The default upgrade behavior is Schedule, which consists of a node drain failure causing the upgrade operation to fail, leaving the undrained nodes in a schedulable state. Alternatively, you can select the Cordon behavior, which skips nodes that fail to drain by placing them in a quarantined state, labels them kubernetes.azure.com/</a:t>
            </a:r>
            <a:r>
              <a:rPr lang="en-US" sz="1000" dirty="0" err="1"/>
              <a:t>upgrade-status:Quarantined</a:t>
            </a:r>
            <a:r>
              <a:rPr lang="en-US" sz="1000" dirty="0"/>
              <a:t>, and proceeds with upgrading the remaining nodes. This behavior ensures that all nodes are either upgraded or quarantined. This approach allows you to troubleshoot drain failures and gracefully manage the quarantined nodes.</a:t>
            </a:r>
          </a:p>
        </p:txBody>
      </p:sp>
    </p:spTree>
    <p:extLst>
      <p:ext uri="{BB962C8B-B14F-4D97-AF65-F5344CB8AC3E}">
        <p14:creationId xmlns:p14="http://schemas.microsoft.com/office/powerpoint/2010/main" val="30887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0636D5-3757-8278-5F68-5301BA72DF6B}"/>
              </a:ext>
            </a:extLst>
          </p:cNvPr>
          <p:cNvSpPr>
            <a:spLocks noGrp="1"/>
          </p:cNvSpPr>
          <p:nvPr>
            <p:ph type="body" sz="quarter" idx="10"/>
          </p:nvPr>
        </p:nvSpPr>
        <p:spPr>
          <a:xfrm>
            <a:off x="4433776" y="855081"/>
            <a:ext cx="4365038" cy="1542520"/>
          </a:xfrm>
        </p:spPr>
        <p:txBody>
          <a:bodyPr/>
          <a:lstStyle/>
          <a:p>
            <a:pPr algn="just"/>
            <a:r>
              <a:rPr lang="en-US" sz="1000" dirty="0">
                <a:hlinkClick r:id="rId2"/>
              </a:rPr>
              <a:t>Public Preview: Multi-Cluster Auto-upgrade in Azure K8S Fleet Manager</a:t>
            </a:r>
            <a:br>
              <a:rPr lang="en-US" sz="1000" b="0" i="0" dirty="0">
                <a:solidFill>
                  <a:srgbClr val="17253D"/>
                </a:solidFill>
                <a:effectLst/>
              </a:rPr>
            </a:br>
            <a:r>
              <a:rPr lang="en-US" sz="1000" b="1" i="0" dirty="0">
                <a:solidFill>
                  <a:srgbClr val="17253D"/>
                </a:solidFill>
                <a:effectLst/>
              </a:rPr>
              <a:t>Kubernetes Fleet is announcing auto-upgrade support</a:t>
            </a:r>
            <a:r>
              <a:rPr lang="en-US" sz="1000" b="0" i="0" dirty="0">
                <a:solidFill>
                  <a:srgbClr val="17253D"/>
                </a:solidFill>
                <a:effectLst/>
              </a:rPr>
              <a:t>, which provides an automated trigger for update runs based on new Kubernetes or node image versions being published to Azure. Admins can create multiple auto-upgrade profiles for their fleet to capture combinations of Kubernetes and node image version updates. Additionally, existing update run strategies can be used to determine the order in which clusters are updated, while guaranteeing cluster upgrades occur within the maintenance windows configured at each cluster. </a:t>
            </a:r>
          </a:p>
          <a:p>
            <a:pPr algn="just"/>
            <a:endParaRPr lang="en-US" sz="1000" dirty="0"/>
          </a:p>
        </p:txBody>
      </p:sp>
      <p:sp>
        <p:nvSpPr>
          <p:cNvPr id="3" name="Title 2">
            <a:extLst>
              <a:ext uri="{FF2B5EF4-FFF2-40B4-BE49-F238E27FC236}">
                <a16:creationId xmlns:a16="http://schemas.microsoft.com/office/drawing/2014/main" id="{BEDC064D-01D2-074E-7540-C3502648FA79}"/>
              </a:ext>
            </a:extLst>
          </p:cNvPr>
          <p:cNvSpPr>
            <a:spLocks noGrp="1"/>
          </p:cNvSpPr>
          <p:nvPr>
            <p:ph type="title"/>
          </p:nvPr>
        </p:nvSpPr>
        <p:spPr/>
        <p:txBody>
          <a:bodyPr/>
          <a:lstStyle/>
          <a:p>
            <a:r>
              <a:rPr lang="en-US" sz="1600" dirty="0"/>
              <a:t>Compute Updates</a:t>
            </a:r>
            <a:endParaRPr lang="en-US" dirty="0"/>
          </a:p>
        </p:txBody>
      </p:sp>
      <p:sp>
        <p:nvSpPr>
          <p:cNvPr id="4" name="Text Placeholder 3">
            <a:extLst>
              <a:ext uri="{FF2B5EF4-FFF2-40B4-BE49-F238E27FC236}">
                <a16:creationId xmlns:a16="http://schemas.microsoft.com/office/drawing/2014/main" id="{DDBB5011-BF24-8BEA-4AB8-04FF36A783BB}"/>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E9A2E6C-70C4-0B9E-BDD8-796C56CD2382}"/>
              </a:ext>
            </a:extLst>
          </p:cNvPr>
          <p:cNvSpPr>
            <a:spLocks noGrp="1"/>
          </p:cNvSpPr>
          <p:nvPr>
            <p:ph type="body" sz="quarter" idx="16"/>
          </p:nvPr>
        </p:nvSpPr>
        <p:spPr/>
        <p:txBody>
          <a:bodyPr/>
          <a:lstStyle/>
          <a:p>
            <a:pPr algn="just"/>
            <a:r>
              <a:rPr lang="en-US" dirty="0">
                <a:hlinkClick r:id="rId3"/>
              </a:rPr>
              <a:t>GA: Intelligent cross-cluster K8S resource placement using Azure K8S Fleet Manager.</a:t>
            </a:r>
            <a:endParaRPr lang="en-US" dirty="0"/>
          </a:p>
          <a:p>
            <a:pPr algn="just"/>
            <a:r>
              <a:rPr lang="en-US" dirty="0"/>
              <a:t>Application developers often need to deploy </a:t>
            </a:r>
            <a:r>
              <a:rPr lang="en-US" b="1" dirty="0"/>
              <a:t>Kubernetes resources into multiple clusters. </a:t>
            </a:r>
            <a:r>
              <a:rPr lang="en-US" dirty="0"/>
              <a:t>Fleet operators often need to pick the best clusters for placing the workloads based on heuristics such as cost of compute in the clusters or available resources such as memory and CPU. It's tedious to create, update, and track these Kubernetes resources across multiple clusters manually. </a:t>
            </a:r>
          </a:p>
          <a:p>
            <a:pPr algn="just"/>
            <a:r>
              <a:rPr lang="en-US" dirty="0"/>
              <a:t>Fleet now provides an intelligent resource placement capability that can make scheduling decisions based on the following properties: </a:t>
            </a:r>
            <a:r>
              <a:rPr lang="en-US" b="1" dirty="0"/>
              <a:t>node count, cost of compute in target member clusters, and resource (CPU/Memory) availability in target member clusters.</a:t>
            </a:r>
          </a:p>
        </p:txBody>
      </p:sp>
    </p:spTree>
    <p:extLst>
      <p:ext uri="{BB962C8B-B14F-4D97-AF65-F5344CB8AC3E}">
        <p14:creationId xmlns:p14="http://schemas.microsoft.com/office/powerpoint/2010/main" val="79217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9D79DD-5C5A-7FE4-04DD-8EB087761A35}"/>
              </a:ext>
            </a:extLst>
          </p:cNvPr>
          <p:cNvSpPr>
            <a:spLocks noGrp="1"/>
          </p:cNvSpPr>
          <p:nvPr>
            <p:ph type="body" sz="quarter" idx="10"/>
          </p:nvPr>
        </p:nvSpPr>
        <p:spPr>
          <a:xfrm>
            <a:off x="4433776" y="855081"/>
            <a:ext cx="4365038" cy="2932120"/>
          </a:xfrm>
        </p:spPr>
        <p:txBody>
          <a:bodyPr/>
          <a:lstStyle/>
          <a:p>
            <a:pPr algn="just"/>
            <a:r>
              <a:rPr lang="en-US" sz="900" dirty="0">
                <a:hlinkClick r:id="rId2"/>
              </a:rPr>
              <a:t>Announcing Azure HBv5 Virtual Machines</a:t>
            </a:r>
            <a:endParaRPr lang="en-US" sz="900" dirty="0"/>
          </a:p>
          <a:p>
            <a:pPr algn="just"/>
            <a:r>
              <a:rPr lang="en-US" sz="900" dirty="0"/>
              <a:t>This new virtual machine (VM) is optimized for the most memory </a:t>
            </a:r>
            <a:r>
              <a:rPr lang="en-US" sz="900" b="1" dirty="0"/>
              <a:t>bandwidth-intensive HPC applications, </a:t>
            </a:r>
            <a:r>
              <a:rPr lang="en-US" sz="900" dirty="0"/>
              <a:t>such as computational fluid dynamics, automotive and aerospace simulation, weather modeling, energy research, molecular dynamics, computer aided engineering, and more. Each Azure HBv5 VM will feature:</a:t>
            </a:r>
          </a:p>
          <a:p>
            <a:pPr marL="171450" indent="-171450" algn="just">
              <a:buFont typeface="Arial" panose="020B0604020202020204" pitchFamily="34" charset="0"/>
              <a:buChar char="•"/>
            </a:pPr>
            <a:r>
              <a:rPr lang="en-US" sz="900" dirty="0"/>
              <a:t>6.9 TB/s of memory bandwidth (STREAM Triad) across 400-450 GB of RAM (HBM3)</a:t>
            </a:r>
          </a:p>
          <a:p>
            <a:pPr marL="171450" indent="-171450" algn="just">
              <a:buFont typeface="Arial" panose="020B0604020202020204" pitchFamily="34" charset="0"/>
              <a:buChar char="•"/>
            </a:pPr>
            <a:r>
              <a:rPr lang="en-US" sz="900" dirty="0"/>
              <a:t>Up to 9 GB of memory per core (customer configurable)</a:t>
            </a:r>
          </a:p>
          <a:p>
            <a:pPr marL="171450" indent="-171450" algn="just">
              <a:buFont typeface="Arial" panose="020B0604020202020204" pitchFamily="34" charset="0"/>
              <a:buChar char="•"/>
            </a:pPr>
            <a:r>
              <a:rPr lang="en-US" sz="900" dirty="0"/>
              <a:t>Up to 352 AMD EPYC “Zen4” CPU cores, 4 GHz peak frequencies (customer configurable)</a:t>
            </a:r>
          </a:p>
          <a:p>
            <a:pPr marL="171450" indent="-171450" algn="just">
              <a:buFont typeface="Arial" panose="020B0604020202020204" pitchFamily="34" charset="0"/>
              <a:buChar char="•"/>
            </a:pPr>
            <a:r>
              <a:rPr lang="en-US" sz="900" dirty="0"/>
              <a:t>2X total Infinity Fabric bandwidth among CPUs as any AMD EPYC™ server platform to date</a:t>
            </a:r>
          </a:p>
          <a:p>
            <a:pPr marL="171450" indent="-171450" algn="just">
              <a:buFont typeface="Arial" panose="020B0604020202020204" pitchFamily="34" charset="0"/>
              <a:buChar char="•"/>
            </a:pPr>
            <a:r>
              <a:rPr lang="en-US" sz="900" dirty="0"/>
              <a:t>SMT disabled, single-tenant only design (1 VM per server)</a:t>
            </a:r>
          </a:p>
          <a:p>
            <a:pPr marL="171450" indent="-171450" algn="just">
              <a:buFont typeface="Arial" panose="020B0604020202020204" pitchFamily="34" charset="0"/>
              <a:buChar char="•"/>
            </a:pPr>
            <a:r>
              <a:rPr lang="en-US" sz="900" dirty="0"/>
              <a:t>800 Gb/s of NVIDIA Quantum-2 InfiniBand, balanced as 200 Gb/s per CPU SoC</a:t>
            </a:r>
          </a:p>
          <a:p>
            <a:pPr marL="171450" indent="-171450" algn="just">
              <a:buFont typeface="Arial" panose="020B0604020202020204" pitchFamily="34" charset="0"/>
              <a:buChar char="•"/>
            </a:pPr>
            <a:r>
              <a:rPr lang="en-US" sz="900" dirty="0"/>
              <a:t>Azure VMSS Flex to scale MPI workloads to hundreds of thousands of HBM-powered CPU cores</a:t>
            </a:r>
          </a:p>
          <a:p>
            <a:pPr marL="171450" indent="-171450" algn="just">
              <a:buFont typeface="Arial" panose="020B0604020202020204" pitchFamily="34" charset="0"/>
              <a:buChar char="•"/>
            </a:pPr>
            <a:r>
              <a:rPr lang="en-US" sz="900" dirty="0"/>
              <a:t>160 Gbps of Azure Accelerated Networking via 2nd generation Azure Boost NIC</a:t>
            </a:r>
          </a:p>
          <a:p>
            <a:pPr marL="171450" indent="-171450" algn="just">
              <a:buFont typeface="Arial" panose="020B0604020202020204" pitchFamily="34" charset="0"/>
              <a:buChar char="•"/>
            </a:pPr>
            <a:r>
              <a:rPr lang="en-US" sz="900" dirty="0"/>
              <a:t>14 TB local </a:t>
            </a:r>
            <a:r>
              <a:rPr lang="en-US" sz="900" dirty="0" err="1"/>
              <a:t>NVMe</a:t>
            </a:r>
            <a:r>
              <a:rPr lang="en-US" sz="900" dirty="0"/>
              <a:t> SSD delivering up to 50 GB/s read and 30 GB/s write bandwidth</a:t>
            </a:r>
          </a:p>
        </p:txBody>
      </p:sp>
      <p:sp>
        <p:nvSpPr>
          <p:cNvPr id="3" name="Title 2">
            <a:extLst>
              <a:ext uri="{FF2B5EF4-FFF2-40B4-BE49-F238E27FC236}">
                <a16:creationId xmlns:a16="http://schemas.microsoft.com/office/drawing/2014/main" id="{B61136F5-2637-B6D1-AEA3-C966CACC5BA6}"/>
              </a:ext>
            </a:extLst>
          </p:cNvPr>
          <p:cNvSpPr>
            <a:spLocks noGrp="1"/>
          </p:cNvSpPr>
          <p:nvPr>
            <p:ph type="title"/>
          </p:nvPr>
        </p:nvSpPr>
        <p:spPr/>
        <p:txBody>
          <a:bodyPr/>
          <a:lstStyle/>
          <a:p>
            <a:r>
              <a:rPr lang="en-US" sz="1600" dirty="0"/>
              <a:t>Compute Updates</a:t>
            </a:r>
            <a:endParaRPr lang="en-US" dirty="0"/>
          </a:p>
        </p:txBody>
      </p:sp>
      <p:sp>
        <p:nvSpPr>
          <p:cNvPr id="4" name="Text Placeholder 3">
            <a:extLst>
              <a:ext uri="{FF2B5EF4-FFF2-40B4-BE49-F238E27FC236}">
                <a16:creationId xmlns:a16="http://schemas.microsoft.com/office/drawing/2014/main" id="{99CE7B63-96E3-516A-095E-009A76911CC2}"/>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D39B9014-9D8C-3D93-0C74-2D1F73AE6CB8}"/>
              </a:ext>
            </a:extLst>
          </p:cNvPr>
          <p:cNvSpPr>
            <a:spLocks noGrp="1"/>
          </p:cNvSpPr>
          <p:nvPr>
            <p:ph type="body" sz="quarter" idx="16"/>
          </p:nvPr>
        </p:nvSpPr>
        <p:spPr/>
        <p:txBody>
          <a:bodyPr/>
          <a:lstStyle/>
          <a:p>
            <a:pPr algn="just"/>
            <a:r>
              <a:rPr lang="en-US" dirty="0">
                <a:hlinkClick r:id="rId3"/>
              </a:rPr>
              <a:t>GA: Extended workload scheduling capabilities in Azure K8S Fleet Manager</a:t>
            </a:r>
            <a:endParaRPr lang="en-US" dirty="0"/>
          </a:p>
          <a:p>
            <a:pPr algn="just"/>
            <a:r>
              <a:rPr lang="en-US" dirty="0"/>
              <a:t>There are two generally available capabilities as part of the extended scheduling: cluster and namespace-wide attribute overrides for resources. </a:t>
            </a:r>
          </a:p>
          <a:p>
            <a:pPr algn="just"/>
            <a:r>
              <a:rPr lang="en-US" dirty="0"/>
              <a:t>At the cluster level, operators can use </a:t>
            </a:r>
            <a:r>
              <a:rPr lang="en-US" b="1" dirty="0" err="1"/>
              <a:t>ClusterResourceOverride</a:t>
            </a:r>
            <a:r>
              <a:rPr lang="en-US" dirty="0"/>
              <a:t> to define rules based on cluster labels, specifying changes to be applied to various cluster-wide resources such as namespaces, cluster roles, cluster role bindings, or custom resource definitions (CRDs). These modifications might include updates to permissions, configurations, or other parameters. For namespace-level control, a </a:t>
            </a:r>
            <a:r>
              <a:rPr lang="en-US" dirty="0" err="1"/>
              <a:t>ResourceOverride</a:t>
            </a:r>
            <a:r>
              <a:rPr lang="en-US" dirty="0"/>
              <a:t> can be used define rules based on cluster labels, specifying changes to be applied to resources such as Deployments, </a:t>
            </a:r>
            <a:r>
              <a:rPr lang="en-US" dirty="0" err="1"/>
              <a:t>StatefulSets</a:t>
            </a:r>
            <a:r>
              <a:rPr lang="en-US" dirty="0"/>
              <a:t>, </a:t>
            </a:r>
            <a:r>
              <a:rPr lang="en-US" dirty="0" err="1"/>
              <a:t>ConfigMaps</a:t>
            </a:r>
            <a:r>
              <a:rPr lang="en-US" dirty="0"/>
              <a:t>, or Secrets. These changes can include updates to container images, environment variables, resource limits, or any other configurable parameters. </a:t>
            </a:r>
          </a:p>
        </p:txBody>
      </p:sp>
      <p:pic>
        <p:nvPicPr>
          <p:cNvPr id="7" name="Picture 6">
            <a:extLst>
              <a:ext uri="{FF2B5EF4-FFF2-40B4-BE49-F238E27FC236}">
                <a16:creationId xmlns:a16="http://schemas.microsoft.com/office/drawing/2014/main" id="{B532A2FF-D2B9-2E2A-BD4C-15886839E0BA}"/>
              </a:ext>
            </a:extLst>
          </p:cNvPr>
          <p:cNvPicPr>
            <a:picLocks noChangeAspect="1"/>
          </p:cNvPicPr>
          <p:nvPr/>
        </p:nvPicPr>
        <p:blipFill>
          <a:blip r:embed="rId4"/>
          <a:stretch>
            <a:fillRect/>
          </a:stretch>
        </p:blipFill>
        <p:spPr>
          <a:xfrm>
            <a:off x="5681374" y="3808802"/>
            <a:ext cx="1734626" cy="1160285"/>
          </a:xfrm>
          <a:prstGeom prst="rect">
            <a:avLst/>
          </a:prstGeom>
        </p:spPr>
      </p:pic>
    </p:spTree>
    <p:extLst>
      <p:ext uri="{BB962C8B-B14F-4D97-AF65-F5344CB8AC3E}">
        <p14:creationId xmlns:p14="http://schemas.microsoft.com/office/powerpoint/2010/main" val="234906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6FDE2-D563-2883-AD0D-A837D7D12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67DBB8A-DE4D-76C2-4B58-F708B9B3F558}"/>
              </a:ext>
            </a:extLst>
          </p:cNvPr>
          <p:cNvSpPr>
            <a:spLocks noGrp="1"/>
          </p:cNvSpPr>
          <p:nvPr>
            <p:ph type="title"/>
          </p:nvPr>
        </p:nvSpPr>
        <p:spPr/>
        <p:txBody>
          <a:bodyPr/>
          <a:lstStyle/>
          <a:p>
            <a:r>
              <a:rPr lang="en-US" sz="1600" dirty="0"/>
              <a:t>Compute Updates</a:t>
            </a:r>
            <a:endParaRPr lang="ru-RU" dirty="0"/>
          </a:p>
        </p:txBody>
      </p:sp>
      <p:sp>
        <p:nvSpPr>
          <p:cNvPr id="4" name="Text Placeholder 3">
            <a:extLst>
              <a:ext uri="{FF2B5EF4-FFF2-40B4-BE49-F238E27FC236}">
                <a16:creationId xmlns:a16="http://schemas.microsoft.com/office/drawing/2014/main" id="{DE6B0F01-E5BB-D15D-4B00-B8D349C17E61}"/>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11B079DE-91A6-EFB8-F1AE-D2B84B670310}"/>
              </a:ext>
            </a:extLst>
          </p:cNvPr>
          <p:cNvSpPr>
            <a:spLocks noGrp="1"/>
          </p:cNvSpPr>
          <p:nvPr>
            <p:ph type="body" sz="quarter" idx="16"/>
          </p:nvPr>
        </p:nvSpPr>
        <p:spPr/>
        <p:txBody>
          <a:bodyPr/>
          <a:lstStyle/>
          <a:p>
            <a:pPr algn="just"/>
            <a:r>
              <a:rPr lang="en-US" dirty="0">
                <a:hlinkClick r:id="rId2"/>
              </a:rPr>
              <a:t>GA: Kubernetes Metadata and Logs Filtering in Azure Monitor – Container Insights</a:t>
            </a:r>
            <a:endParaRPr lang="en-US" dirty="0"/>
          </a:p>
          <a:p>
            <a:pPr algn="just"/>
            <a:r>
              <a:rPr lang="en-US" dirty="0"/>
              <a:t>MS announced the general availability of </a:t>
            </a:r>
            <a:r>
              <a:rPr lang="en-US" b="1" dirty="0"/>
              <a:t>Kubernetes Metadata and Logs Filtering in Azure Monitor – Container Insights! </a:t>
            </a:r>
            <a:r>
              <a:rPr lang="en-US" dirty="0"/>
              <a:t>This enhancement adds Kubernetes metadata to the ContainerLogsV2 schema, including </a:t>
            </a:r>
            <a:r>
              <a:rPr lang="en-US" dirty="0" err="1"/>
              <a:t>PodLabels</a:t>
            </a:r>
            <a:r>
              <a:rPr lang="en-US" dirty="0"/>
              <a:t>, </a:t>
            </a:r>
            <a:r>
              <a:rPr lang="en-US" dirty="0" err="1"/>
              <a:t>PodAnnotations</a:t>
            </a:r>
            <a:r>
              <a:rPr lang="en-US" dirty="0"/>
              <a:t>, </a:t>
            </a:r>
            <a:r>
              <a:rPr lang="en-US" dirty="0" err="1"/>
              <a:t>PodUid</a:t>
            </a:r>
            <a:r>
              <a:rPr lang="en-US" dirty="0"/>
              <a:t>, Image, </a:t>
            </a:r>
            <a:r>
              <a:rPr lang="en-US" dirty="0" err="1"/>
              <a:t>ImageID</a:t>
            </a:r>
            <a:r>
              <a:rPr lang="en-US" dirty="0"/>
              <a:t>, </a:t>
            </a:r>
            <a:r>
              <a:rPr lang="en-US" dirty="0" err="1"/>
              <a:t>ImageRepo</a:t>
            </a:r>
            <a:r>
              <a:rPr lang="en-US" dirty="0"/>
              <a:t>, and </a:t>
            </a:r>
            <a:r>
              <a:rPr lang="en-US" dirty="0" err="1"/>
              <a:t>ImageTag</a:t>
            </a:r>
            <a:r>
              <a:rPr lang="en-US" dirty="0"/>
              <a:t>.</a:t>
            </a:r>
          </a:p>
          <a:p>
            <a:pPr algn="just"/>
            <a:r>
              <a:rPr lang="en-US" dirty="0"/>
              <a:t>It is possible to customize metadata fields via </a:t>
            </a:r>
            <a:r>
              <a:rPr lang="en-US" dirty="0" err="1"/>
              <a:t>ConfigMap</a:t>
            </a:r>
            <a:r>
              <a:rPr lang="en-US" dirty="0"/>
              <a:t>, and all fields are collected by default. The new Logs Filtering feature allows for precise filtering of both workload and system pods/containers. </a:t>
            </a:r>
          </a:p>
          <a:p>
            <a:pPr algn="just"/>
            <a:r>
              <a:rPr lang="en-US" dirty="0"/>
              <a:t>Additionally, the enhanced ContainerLogV2 schema includes log level information to assess application health with color-coded severity levels. A Grafana Dashboard is available for visualizing log levels, log volume, rate, records, and more, empowering in-depth analysis and real-time monitoring. These advancements provide users with richer context and improved visibility into their workloads. </a:t>
            </a:r>
            <a:endParaRPr lang="ru-RU" dirty="0"/>
          </a:p>
        </p:txBody>
      </p:sp>
      <p:sp>
        <p:nvSpPr>
          <p:cNvPr id="7" name="Text Placeholder 6">
            <a:extLst>
              <a:ext uri="{FF2B5EF4-FFF2-40B4-BE49-F238E27FC236}">
                <a16:creationId xmlns:a16="http://schemas.microsoft.com/office/drawing/2014/main" id="{ABB5EBF9-C83C-C24D-62BB-1E60EDB4CAD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21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D4C2-AAD6-D1CD-0E84-E1E49A7C00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9539F4-2198-2531-0767-F3DD618F619C}"/>
              </a:ext>
            </a:extLst>
          </p:cNvPr>
          <p:cNvSpPr>
            <a:spLocks noGrp="1"/>
          </p:cNvSpPr>
          <p:nvPr>
            <p:ph type="title"/>
          </p:nvPr>
        </p:nvSpPr>
        <p:spPr/>
        <p:txBody>
          <a:bodyPr/>
          <a:lstStyle/>
          <a:p>
            <a:r>
              <a:rPr lang="en-US" sz="1800" dirty="0"/>
              <a:t>Compute Updates</a:t>
            </a:r>
            <a:endParaRPr lang="ru-RU" dirty="0"/>
          </a:p>
        </p:txBody>
      </p:sp>
      <p:sp>
        <p:nvSpPr>
          <p:cNvPr id="4" name="Text Placeholder 3">
            <a:extLst>
              <a:ext uri="{FF2B5EF4-FFF2-40B4-BE49-F238E27FC236}">
                <a16:creationId xmlns:a16="http://schemas.microsoft.com/office/drawing/2014/main" id="{25E5D0F1-C18D-881F-E3A3-711F2374F8CD}"/>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7DD49BBA-472A-4DE7-0F7C-C947A6908C65}"/>
              </a:ext>
            </a:extLst>
          </p:cNvPr>
          <p:cNvSpPr>
            <a:spLocks noGrp="1"/>
          </p:cNvSpPr>
          <p:nvPr>
            <p:ph type="body" sz="quarter" idx="16"/>
          </p:nvPr>
        </p:nvSpPr>
        <p:spPr/>
        <p:txBody>
          <a:bodyPr/>
          <a:lstStyle/>
          <a:p>
            <a:pPr algn="just"/>
            <a:r>
              <a:rPr lang="en-US" dirty="0">
                <a:hlinkClick r:id="rId2"/>
              </a:rPr>
              <a:t>Public Preview: Spot Placement Score</a:t>
            </a:r>
            <a:endParaRPr lang="en-US" dirty="0"/>
          </a:p>
          <a:p>
            <a:pPr algn="just"/>
            <a:r>
              <a:rPr lang="en-US" dirty="0"/>
              <a:t>MS announced the public preview of </a:t>
            </a:r>
            <a:r>
              <a:rPr lang="en-US" b="1" dirty="0"/>
              <a:t>Azure Spot Placement Score</a:t>
            </a:r>
            <a:r>
              <a:rPr lang="en-US" dirty="0"/>
              <a:t>, a feature designed to help assess the likelihood of success for Spot VM deployments.  Given that Spot availability can fluctuate based on SKU size, location, availability zones, or time of day, Spot Placement Score provides the ability to evaluate the chance of deployment success by assigning a rating of High, Medium, or Low to a Spot VM size before deployment.  This feature provides increased clarity and control, enabling to make more informed decisions about which Spot VMs to deploy and where.</a:t>
            </a:r>
          </a:p>
          <a:p>
            <a:pPr marL="171450" indent="-171450" algn="just">
              <a:buFont typeface="Arial" panose="020B0604020202020204" pitchFamily="34" charset="0"/>
              <a:buChar char="•"/>
            </a:pPr>
            <a:r>
              <a:rPr lang="en-US" dirty="0"/>
              <a:t>A clear evaluation of how likely Spot deployments is to succeed based on specified parameters.  </a:t>
            </a:r>
          </a:p>
          <a:p>
            <a:pPr marL="171450" indent="-171450" algn="just">
              <a:buFont typeface="Arial" panose="020B0604020202020204" pitchFamily="34" charset="0"/>
              <a:buChar char="•"/>
            </a:pPr>
            <a:r>
              <a:rPr lang="en-US" dirty="0"/>
              <a:t>Identify the most suitable combination of regions and VM sizes to maximize Spot VM availability and survivability based on placement scores.  </a:t>
            </a:r>
          </a:p>
          <a:p>
            <a:pPr marL="171450" indent="-171450" algn="just">
              <a:buFont typeface="Arial" panose="020B0604020202020204" pitchFamily="34" charset="0"/>
              <a:buChar char="•"/>
            </a:pPr>
            <a:r>
              <a:rPr lang="en-US" dirty="0"/>
              <a:t>Improve the overall success rate of deploying Spot VMs by leveraging data-driven placement scores, reducing the risk of capacity issues or failures during deployment. </a:t>
            </a:r>
            <a:endParaRPr lang="ru-RU" dirty="0"/>
          </a:p>
        </p:txBody>
      </p:sp>
      <p:pic>
        <p:nvPicPr>
          <p:cNvPr id="7" name="Picture 6">
            <a:extLst>
              <a:ext uri="{FF2B5EF4-FFF2-40B4-BE49-F238E27FC236}">
                <a16:creationId xmlns:a16="http://schemas.microsoft.com/office/drawing/2014/main" id="{69D0393E-9D23-0C63-0FF0-306B6F3F1E29}"/>
              </a:ext>
            </a:extLst>
          </p:cNvPr>
          <p:cNvPicPr>
            <a:picLocks noChangeAspect="1"/>
          </p:cNvPicPr>
          <p:nvPr/>
        </p:nvPicPr>
        <p:blipFill>
          <a:blip r:embed="rId3"/>
          <a:stretch>
            <a:fillRect/>
          </a:stretch>
        </p:blipFill>
        <p:spPr>
          <a:xfrm>
            <a:off x="4570857" y="996950"/>
            <a:ext cx="3955312" cy="3307525"/>
          </a:xfrm>
          <a:prstGeom prst="rect">
            <a:avLst/>
          </a:prstGeom>
        </p:spPr>
      </p:pic>
    </p:spTree>
    <p:extLst>
      <p:ext uri="{BB962C8B-B14F-4D97-AF65-F5344CB8AC3E}">
        <p14:creationId xmlns:p14="http://schemas.microsoft.com/office/powerpoint/2010/main" val="34422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96429-F214-488D-556F-314ED701B81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496AD90-144D-50A0-29B3-34B4EB24DE60}"/>
              </a:ext>
            </a:extLst>
          </p:cNvPr>
          <p:cNvSpPr>
            <a:spLocks noGrp="1"/>
          </p:cNvSpPr>
          <p:nvPr>
            <p:ph type="body" sz="quarter" idx="10"/>
          </p:nvPr>
        </p:nvSpPr>
        <p:spPr/>
        <p:txBody>
          <a:bodyPr/>
          <a:lstStyle/>
          <a:p>
            <a:r>
              <a:rPr lang="en-US" sz="1000" dirty="0">
                <a:hlinkClick r:id="rId2"/>
              </a:rPr>
              <a:t>Azure Compute Fleet - Empowering Large-Scale Deployments</a:t>
            </a:r>
            <a:endParaRPr lang="en-US" sz="1000" dirty="0"/>
          </a:p>
          <a:p>
            <a:r>
              <a:rPr lang="en-US" sz="1000" b="1" dirty="0"/>
              <a:t>Azure Compute Fleet, </a:t>
            </a:r>
            <a:r>
              <a:rPr lang="en-US" sz="1000" dirty="0"/>
              <a:t>a new offering </a:t>
            </a:r>
            <a:r>
              <a:rPr lang="en-US" sz="1000" b="1" dirty="0"/>
              <a:t>designed to simplify and optimize large-scale </a:t>
            </a:r>
            <a:r>
              <a:rPr lang="en-US" sz="1000" dirty="0"/>
              <a:t>virtual machine (VM) deployments.</a:t>
            </a:r>
          </a:p>
          <a:p>
            <a:pPr marL="171450" indent="-171450">
              <a:buFont typeface="Arial" panose="020B0604020202020204" pitchFamily="34" charset="0"/>
              <a:buChar char="•"/>
            </a:pPr>
            <a:r>
              <a:rPr lang="en-US" sz="1000" b="1" dirty="0"/>
              <a:t>Scale Like Never Before </a:t>
            </a:r>
            <a:r>
              <a:rPr lang="en-US" sz="1000" dirty="0"/>
              <a:t>- Deploy up to 10,000 virtual machines in a single API call, simplifying large-scale infrastructure management and reducing deployment overhead.</a:t>
            </a:r>
          </a:p>
          <a:p>
            <a:pPr marL="171450" indent="-171450">
              <a:buFont typeface="Arial" panose="020B0604020202020204" pitchFamily="34" charset="0"/>
              <a:buChar char="•"/>
            </a:pPr>
            <a:r>
              <a:rPr lang="en-US" sz="1000" b="1" dirty="0"/>
              <a:t>Mix-and-Match VM Sizes </a:t>
            </a:r>
            <a:r>
              <a:rPr lang="en-US" sz="1000" dirty="0"/>
              <a:t>- Combine up to 15 different VM sizes and families within a single fleet. </a:t>
            </a:r>
          </a:p>
          <a:p>
            <a:pPr marL="171450" indent="-171450">
              <a:buFont typeface="Arial" panose="020B0604020202020204" pitchFamily="34" charset="0"/>
              <a:buChar char="•"/>
            </a:pPr>
            <a:r>
              <a:rPr lang="en-US" sz="1000" dirty="0"/>
              <a:t>Smarter Deployment Optimization</a:t>
            </a:r>
          </a:p>
          <a:p>
            <a:pPr marL="514350" lvl="1" indent="-171450">
              <a:buFont typeface="Arial" panose="020B0604020202020204" pitchFamily="34" charset="0"/>
              <a:buChar char="•"/>
            </a:pPr>
            <a:r>
              <a:rPr lang="en-US" sz="1000" dirty="0">
                <a:latin typeface="+mj-lt"/>
              </a:rPr>
              <a:t>Azure Compute Fleet now supports advanced allocation strategies, empowering you to:</a:t>
            </a:r>
          </a:p>
          <a:p>
            <a:pPr marL="514350" lvl="1" indent="-171450">
              <a:buFont typeface="Arial" panose="020B0604020202020204" pitchFamily="34" charset="0"/>
              <a:buChar char="•"/>
            </a:pPr>
            <a:r>
              <a:rPr lang="en-US" sz="1000" dirty="0">
                <a:latin typeface="+mj-lt"/>
              </a:rPr>
              <a:t>Optimize for maximum capacity to meet demanding workloads.</a:t>
            </a:r>
          </a:p>
          <a:p>
            <a:pPr marL="514350" lvl="1" indent="-171450">
              <a:buFont typeface="Arial" panose="020B0604020202020204" pitchFamily="34" charset="0"/>
              <a:buChar char="•"/>
            </a:pPr>
            <a:r>
              <a:rPr lang="en-US" sz="1000" dirty="0">
                <a:latin typeface="+mj-lt"/>
              </a:rPr>
              <a:t>Minimize costs by prioritizing the lowest price VMs.</a:t>
            </a:r>
          </a:p>
          <a:p>
            <a:pPr marL="514350" lvl="1" indent="-171450">
              <a:buFont typeface="Arial" panose="020B0604020202020204" pitchFamily="34" charset="0"/>
              <a:buChar char="•"/>
            </a:pPr>
            <a:r>
              <a:rPr lang="en-US" sz="1000" dirty="0">
                <a:latin typeface="+mj-lt"/>
              </a:rPr>
              <a:t>Strike a balance between capacity and cost for an ideal deployment strategy.</a:t>
            </a:r>
          </a:p>
          <a:p>
            <a:pPr marL="171450" indent="-171450">
              <a:buFont typeface="Arial" panose="020B0604020202020204" pitchFamily="34" charset="0"/>
              <a:buChar char="•"/>
            </a:pPr>
            <a:r>
              <a:rPr lang="en-US" sz="1000" dirty="0"/>
              <a:t>Prioritized Fleet Allocation for Standard VMs</a:t>
            </a:r>
          </a:p>
          <a:p>
            <a:pPr marL="171450" indent="-171450">
              <a:buFont typeface="Arial" panose="020B0604020202020204" pitchFamily="34" charset="0"/>
              <a:buChar char="•"/>
            </a:pPr>
            <a:r>
              <a:rPr lang="en-US" sz="1000" b="1" dirty="0"/>
              <a:t>Multi-Region Compute Fleet (Preview)</a:t>
            </a:r>
          </a:p>
          <a:p>
            <a:pPr marL="171450" indent="-171450">
              <a:buFont typeface="Arial" panose="020B0604020202020204" pitchFamily="34" charset="0"/>
              <a:buChar char="•"/>
            </a:pPr>
            <a:r>
              <a:rPr lang="en-US" sz="1000" b="1" dirty="0"/>
              <a:t>Attribute-Based VM Selection (Preview</a:t>
            </a:r>
            <a:r>
              <a:rPr lang="en-US" sz="1000" dirty="0"/>
              <a:t>)</a:t>
            </a:r>
            <a:endParaRPr lang="ru-RU" sz="1000" dirty="0"/>
          </a:p>
        </p:txBody>
      </p:sp>
      <p:sp>
        <p:nvSpPr>
          <p:cNvPr id="3" name="Title 2">
            <a:extLst>
              <a:ext uri="{FF2B5EF4-FFF2-40B4-BE49-F238E27FC236}">
                <a16:creationId xmlns:a16="http://schemas.microsoft.com/office/drawing/2014/main" id="{A49CF6FC-FA62-9A94-5DA4-82E09F1977C4}"/>
              </a:ext>
            </a:extLst>
          </p:cNvPr>
          <p:cNvSpPr>
            <a:spLocks noGrp="1"/>
          </p:cNvSpPr>
          <p:nvPr>
            <p:ph type="title"/>
          </p:nvPr>
        </p:nvSpPr>
        <p:spPr/>
        <p:txBody>
          <a:bodyPr/>
          <a:lstStyle/>
          <a:p>
            <a:r>
              <a:rPr lang="en-US" sz="1800" dirty="0"/>
              <a:t>Compute Updates</a:t>
            </a:r>
            <a:endParaRPr lang="ru-RU" dirty="0"/>
          </a:p>
        </p:txBody>
      </p:sp>
      <p:sp>
        <p:nvSpPr>
          <p:cNvPr id="4" name="Text Placeholder 3">
            <a:extLst>
              <a:ext uri="{FF2B5EF4-FFF2-40B4-BE49-F238E27FC236}">
                <a16:creationId xmlns:a16="http://schemas.microsoft.com/office/drawing/2014/main" id="{6CAF6D3A-7116-FB15-FF6E-70AF5405D2BF}"/>
              </a:ext>
            </a:extLst>
          </p:cNvPr>
          <p:cNvSpPr>
            <a:spLocks noGrp="1"/>
          </p:cNvSpPr>
          <p:nvPr>
            <p:ph type="body" sz="quarter" idx="15"/>
          </p:nvPr>
        </p:nvSpPr>
        <p:spPr/>
        <p:txBody>
          <a:bodyPr/>
          <a:lstStyle/>
          <a:p>
            <a:endParaRPr lang="ru-RU"/>
          </a:p>
        </p:txBody>
      </p:sp>
      <p:sp>
        <p:nvSpPr>
          <p:cNvPr id="14" name="Text Placeholder 13">
            <a:extLst>
              <a:ext uri="{FF2B5EF4-FFF2-40B4-BE49-F238E27FC236}">
                <a16:creationId xmlns:a16="http://schemas.microsoft.com/office/drawing/2014/main" id="{49104E40-B616-5259-A98B-8099EE2331BE}"/>
              </a:ext>
            </a:extLst>
          </p:cNvPr>
          <p:cNvSpPr>
            <a:spLocks noGrp="1"/>
          </p:cNvSpPr>
          <p:nvPr>
            <p:ph type="body" sz="quarter" idx="16"/>
          </p:nvPr>
        </p:nvSpPr>
        <p:spPr>
          <a:xfrm>
            <a:off x="256500" y="867760"/>
            <a:ext cx="3955312" cy="1762516"/>
          </a:xfrm>
        </p:spPr>
        <p:txBody>
          <a:bodyPr/>
          <a:lstStyle/>
          <a:p>
            <a:pPr algn="just"/>
            <a:r>
              <a:rPr lang="en-US" dirty="0">
                <a:hlinkClick r:id="rId3"/>
              </a:rPr>
              <a:t>Migrate from Azure Virtual Desktop Preview app to Windows App</a:t>
            </a:r>
            <a:endParaRPr lang="en-US" dirty="0"/>
          </a:p>
          <a:p>
            <a:pPr algn="just"/>
            <a:r>
              <a:rPr lang="en-US" dirty="0"/>
              <a:t>Starting November 27, 2024, the </a:t>
            </a:r>
            <a:r>
              <a:rPr lang="en-US" b="1" dirty="0"/>
              <a:t>Azure Virtual Desktop Preview app from the Microsoft Store will no longer be available for download or installation</a:t>
            </a:r>
            <a:r>
              <a:rPr lang="en-US" dirty="0"/>
              <a:t>. Users of the Azure Virtual Desktop Preview app need to transition to Windows App.</a:t>
            </a:r>
          </a:p>
          <a:p>
            <a:pPr algn="just"/>
            <a:r>
              <a:rPr lang="en-US" dirty="0"/>
              <a:t>Azure Virtual Desktop customers will continue to receive support for the Azure Virtual Desktop Preview app until it reaches end of support on December 27, 2024. After that date, it will no longer be eligible for support and won’t receive security or feature updates.</a:t>
            </a:r>
          </a:p>
        </p:txBody>
      </p:sp>
      <p:pic>
        <p:nvPicPr>
          <p:cNvPr id="9" name="Picture 8">
            <a:extLst>
              <a:ext uri="{FF2B5EF4-FFF2-40B4-BE49-F238E27FC236}">
                <a16:creationId xmlns:a16="http://schemas.microsoft.com/office/drawing/2014/main" id="{DA0D4F6A-3E3A-12AB-6E5B-EB3C8ECFF93D}"/>
              </a:ext>
            </a:extLst>
          </p:cNvPr>
          <p:cNvPicPr>
            <a:picLocks noChangeAspect="1"/>
          </p:cNvPicPr>
          <p:nvPr/>
        </p:nvPicPr>
        <p:blipFill>
          <a:blip r:embed="rId4"/>
          <a:stretch>
            <a:fillRect/>
          </a:stretch>
        </p:blipFill>
        <p:spPr>
          <a:xfrm>
            <a:off x="303539" y="2759189"/>
            <a:ext cx="3593856" cy="438817"/>
          </a:xfrm>
          <a:prstGeom prst="rect">
            <a:avLst/>
          </a:prstGeom>
        </p:spPr>
      </p:pic>
    </p:spTree>
    <p:extLst>
      <p:ext uri="{BB962C8B-B14F-4D97-AF65-F5344CB8AC3E}">
        <p14:creationId xmlns:p14="http://schemas.microsoft.com/office/powerpoint/2010/main" val="101042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713C4-5E24-4B03-1C0D-425FDE5323D7}"/>
              </a:ext>
            </a:extLst>
          </p:cNvPr>
          <p:cNvSpPr>
            <a:spLocks noGrp="1"/>
          </p:cNvSpPr>
          <p:nvPr>
            <p:ph type="title"/>
          </p:nvPr>
        </p:nvSpPr>
        <p:spPr/>
        <p:txBody>
          <a:bodyPr/>
          <a:lstStyle/>
          <a:p>
            <a:r>
              <a:rPr lang="en-US" sz="1800" dirty="0"/>
              <a:t>Compute Updates</a:t>
            </a:r>
            <a:endParaRPr lang="ru-RU" dirty="0"/>
          </a:p>
        </p:txBody>
      </p:sp>
      <p:sp>
        <p:nvSpPr>
          <p:cNvPr id="4" name="Text Placeholder 3">
            <a:extLst>
              <a:ext uri="{FF2B5EF4-FFF2-40B4-BE49-F238E27FC236}">
                <a16:creationId xmlns:a16="http://schemas.microsoft.com/office/drawing/2014/main" id="{27CA70B3-4F38-B5A9-CEE4-4DE75CE317B5}"/>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0EA5F653-3D28-BA41-77DF-63110729FCDC}"/>
              </a:ext>
            </a:extLst>
          </p:cNvPr>
          <p:cNvSpPr>
            <a:spLocks noGrp="1"/>
          </p:cNvSpPr>
          <p:nvPr>
            <p:ph type="body" sz="quarter" idx="16"/>
          </p:nvPr>
        </p:nvSpPr>
        <p:spPr>
          <a:xfrm>
            <a:off x="342900" y="855081"/>
            <a:ext cx="3955312" cy="1157870"/>
          </a:xfrm>
        </p:spPr>
        <p:txBody>
          <a:bodyPr/>
          <a:lstStyle/>
          <a:p>
            <a:pPr algn="just"/>
            <a:r>
              <a:rPr lang="en-US" dirty="0">
                <a:hlinkClick r:id="rId2"/>
              </a:rPr>
              <a:t>Preview: New DCasv6 and ECasv6 confidential VMs based on 4th Generation AMD EPYC™ processors</a:t>
            </a:r>
            <a:endParaRPr lang="en-US" dirty="0"/>
          </a:p>
          <a:p>
            <a:pPr algn="just"/>
            <a:r>
              <a:rPr lang="en-US" dirty="0"/>
              <a:t>Microsoft Azure announces the preview of </a:t>
            </a:r>
            <a:r>
              <a:rPr lang="en-US" b="1" dirty="0"/>
              <a:t>confidential virtual machines (CVMs) powered by 4th Generation AMD EPYC™ CPUs</a:t>
            </a:r>
            <a:r>
              <a:rPr lang="en-US" dirty="0"/>
              <a:t>. These CVMs represent a milestone for confidential computing on Azure in the areas of security, performance, and global regional availability.</a:t>
            </a:r>
            <a:endParaRPr lang="ru-RU" dirty="0"/>
          </a:p>
        </p:txBody>
      </p:sp>
      <p:pic>
        <p:nvPicPr>
          <p:cNvPr id="7" name="Picture 6">
            <a:extLst>
              <a:ext uri="{FF2B5EF4-FFF2-40B4-BE49-F238E27FC236}">
                <a16:creationId xmlns:a16="http://schemas.microsoft.com/office/drawing/2014/main" id="{24AB4928-6E9B-0348-6A2A-2D4E7E249064}"/>
              </a:ext>
            </a:extLst>
          </p:cNvPr>
          <p:cNvPicPr>
            <a:picLocks noChangeAspect="1"/>
          </p:cNvPicPr>
          <p:nvPr/>
        </p:nvPicPr>
        <p:blipFill>
          <a:blip r:embed="rId3"/>
          <a:stretch>
            <a:fillRect/>
          </a:stretch>
        </p:blipFill>
        <p:spPr>
          <a:xfrm>
            <a:off x="519962" y="2012951"/>
            <a:ext cx="3778250" cy="2436567"/>
          </a:xfrm>
          <a:prstGeom prst="rect">
            <a:avLst/>
          </a:prstGeom>
        </p:spPr>
      </p:pic>
      <p:sp>
        <p:nvSpPr>
          <p:cNvPr id="2" name="Text Placeholder 11">
            <a:extLst>
              <a:ext uri="{FF2B5EF4-FFF2-40B4-BE49-F238E27FC236}">
                <a16:creationId xmlns:a16="http://schemas.microsoft.com/office/drawing/2014/main" id="{12B71DC3-6202-3437-2ABE-514B86303FDF}"/>
              </a:ext>
            </a:extLst>
          </p:cNvPr>
          <p:cNvSpPr>
            <a:spLocks noGrp="1"/>
          </p:cNvSpPr>
          <p:nvPr>
            <p:ph type="body" sz="quarter" idx="10"/>
          </p:nvPr>
        </p:nvSpPr>
        <p:spPr>
          <a:xfrm>
            <a:off x="4433776" y="855080"/>
            <a:ext cx="4365038" cy="3774069"/>
          </a:xfrm>
        </p:spPr>
        <p:txBody>
          <a:bodyPr/>
          <a:lstStyle/>
          <a:p>
            <a:pPr algn="just"/>
            <a:r>
              <a:rPr lang="en-US" sz="1000" dirty="0">
                <a:hlinkClick r:id="rId4"/>
              </a:rPr>
              <a:t>Public Preview: Introducing security baseline with auto-remediation for Linux hybrid workload</a:t>
            </a:r>
            <a:endParaRPr lang="en-US" sz="1000" dirty="0"/>
          </a:p>
          <a:p>
            <a:pPr algn="just"/>
            <a:r>
              <a:rPr lang="en-US" sz="1000" dirty="0"/>
              <a:t>The new </a:t>
            </a:r>
            <a:r>
              <a:rPr lang="en-US" sz="1000" b="1" dirty="0"/>
              <a:t>Azure security baseline for Linux provides </a:t>
            </a:r>
            <a:r>
              <a:rPr lang="en-US" sz="1000" dirty="0"/>
              <a:t>enhanced monitoring of compliance status across Linux workloads. It offers more accurate and detailed compliance information and helps customers meet regulatory requirements faster. Combined with the auto-remediation capabilities, it will offer a holistic approach across </a:t>
            </a:r>
            <a:r>
              <a:rPr lang="en-US" sz="1000" b="1" dirty="0"/>
              <a:t>hybrid environments to deal with continuous compliance </a:t>
            </a:r>
            <a:r>
              <a:rPr lang="en-US" sz="1000" dirty="0"/>
              <a:t>and hardening on Linux workloads. </a:t>
            </a:r>
          </a:p>
          <a:p>
            <a:pPr algn="just"/>
            <a:r>
              <a:rPr lang="en-US" sz="1000" dirty="0"/>
              <a:t>Key highlights of the Azure security baseline for Linux: </a:t>
            </a:r>
          </a:p>
          <a:p>
            <a:pPr marL="171450" indent="-171450" algn="just">
              <a:buFont typeface="Arial" panose="020B0604020202020204" pitchFamily="34" charset="0"/>
              <a:buChar char="•"/>
            </a:pPr>
            <a:r>
              <a:rPr lang="en-US" sz="1000" dirty="0"/>
              <a:t>Provided at no cost, except for the Azure Arc workloads (on-prem / other CSP). </a:t>
            </a:r>
          </a:p>
          <a:p>
            <a:pPr marL="171450" indent="-171450" algn="just">
              <a:buFont typeface="Arial" panose="020B0604020202020204" pitchFamily="34" charset="0"/>
              <a:buChar char="•"/>
            </a:pPr>
            <a:r>
              <a:rPr lang="en-US" sz="1000" dirty="0"/>
              <a:t>Enhanced compliance experience with more accurate state (Public Preview). </a:t>
            </a:r>
          </a:p>
          <a:p>
            <a:pPr marL="171450" indent="-171450" algn="just">
              <a:buFont typeface="Arial" panose="020B0604020202020204" pitchFamily="34" charset="0"/>
              <a:buChar char="•"/>
            </a:pPr>
            <a:r>
              <a:rPr lang="en-US" sz="1000" dirty="0"/>
              <a:t>Detailed information about the state of compliance (Public Preview) </a:t>
            </a:r>
          </a:p>
          <a:p>
            <a:pPr marL="171450" indent="-171450" algn="just">
              <a:buFont typeface="Arial" panose="020B0604020202020204" pitchFamily="34" charset="0"/>
              <a:buChar char="•"/>
            </a:pPr>
            <a:r>
              <a:rPr lang="en-US" sz="1000" dirty="0"/>
              <a:t>Fully open-sourced engine for compliance and remediation (Public Preview). </a:t>
            </a:r>
          </a:p>
          <a:p>
            <a:pPr marL="171450" indent="-171450" algn="just">
              <a:buFont typeface="Arial" panose="020B0604020202020204" pitchFamily="34" charset="0"/>
              <a:buChar char="•"/>
            </a:pPr>
            <a:r>
              <a:rPr lang="en-US" sz="1000" dirty="0"/>
              <a:t>Auto-remediation capabilities against the security baseline (Limited Public Preview). </a:t>
            </a:r>
          </a:p>
          <a:p>
            <a:pPr algn="just"/>
            <a:endParaRPr lang="en-US" sz="1000" dirty="0"/>
          </a:p>
        </p:txBody>
      </p:sp>
    </p:spTree>
    <p:extLst>
      <p:ext uri="{BB962C8B-B14F-4D97-AF65-F5344CB8AC3E}">
        <p14:creationId xmlns:p14="http://schemas.microsoft.com/office/powerpoint/2010/main" val="31633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Storage &amp; Data</a:t>
            </a:r>
          </a:p>
        </p:txBody>
      </p:sp>
    </p:spTree>
    <p:extLst>
      <p:ext uri="{BB962C8B-B14F-4D97-AF65-F5344CB8AC3E}">
        <p14:creationId xmlns:p14="http://schemas.microsoft.com/office/powerpoint/2010/main" val="218814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2320120"/>
          </a:xfrm>
        </p:spPr>
        <p:txBody>
          <a:bodyPr/>
          <a:lstStyle/>
          <a:p>
            <a:pPr algn="just"/>
            <a:r>
              <a:rPr lang="en-US" dirty="0">
                <a:hlinkClick r:id="rId2"/>
              </a:rPr>
              <a:t>PP: Azure Virtual Network now supports configuration of private IP address blocks on network interfaces</a:t>
            </a:r>
            <a:endParaRPr lang="en-US" dirty="0"/>
          </a:p>
          <a:p>
            <a:pPr algn="just"/>
            <a:r>
              <a:rPr lang="en-US" dirty="0"/>
              <a:t>Azure Virtual Network now supports </a:t>
            </a:r>
            <a:r>
              <a:rPr lang="en-US" b="1" dirty="0"/>
              <a:t>up to 16X more private IP addresses </a:t>
            </a:r>
            <a:r>
              <a:rPr lang="en-US" dirty="0"/>
              <a:t>with configuration of blocks of private IP addresses on a network interface. </a:t>
            </a:r>
          </a:p>
          <a:p>
            <a:pPr algn="just"/>
            <a:r>
              <a:rPr lang="en-US" dirty="0"/>
              <a:t>Network interfaces in Azure support configuration of </a:t>
            </a:r>
            <a:r>
              <a:rPr lang="en-US" b="1" dirty="0"/>
              <a:t>one primary and multiple secondary IP configurations</a:t>
            </a:r>
            <a:r>
              <a:rPr lang="en-US" dirty="0"/>
              <a:t>. This capability enables to configure a </a:t>
            </a:r>
            <a:r>
              <a:rPr lang="en-US" b="1" dirty="0"/>
              <a:t>/28 CIDR block of private IPv4 addresses for secondary IP configurations</a:t>
            </a:r>
            <a:r>
              <a:rPr lang="en-US" dirty="0"/>
              <a:t>, giving you 16 usable IP addresses per IP configuration. So, the total number of usable IP addresses in a virtual network is now 16X. </a:t>
            </a:r>
          </a:p>
          <a:p>
            <a:pPr algn="just"/>
            <a:r>
              <a:rPr lang="en-US" dirty="0"/>
              <a:t>This capability is particularly usable for scenarios where customers need to deploy a large number of K8s containers in a virtual network and be able to route between VMs and K8s containers seamlessly.</a:t>
            </a:r>
          </a:p>
        </p:txBody>
      </p:sp>
      <p:pic>
        <p:nvPicPr>
          <p:cNvPr id="1026" name="Picture 2" descr="Diagram of network configuration resources created in article.">
            <a:extLst>
              <a:ext uri="{FF2B5EF4-FFF2-40B4-BE49-F238E27FC236}">
                <a16:creationId xmlns:a16="http://schemas.microsoft.com/office/drawing/2014/main" id="{9660D863-DB26-125A-291F-A1C78E271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65" y="3039230"/>
            <a:ext cx="2171981" cy="1930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1">
            <a:extLst>
              <a:ext uri="{FF2B5EF4-FFF2-40B4-BE49-F238E27FC236}">
                <a16:creationId xmlns:a16="http://schemas.microsoft.com/office/drawing/2014/main" id="{08381F3B-4FD0-B81E-E9ED-5F1037B0948F}"/>
              </a:ext>
            </a:extLst>
          </p:cNvPr>
          <p:cNvSpPr>
            <a:spLocks noGrp="1"/>
          </p:cNvSpPr>
          <p:nvPr>
            <p:ph type="body" sz="quarter" idx="10"/>
          </p:nvPr>
        </p:nvSpPr>
        <p:spPr>
          <a:xfrm>
            <a:off x="4433776" y="855080"/>
            <a:ext cx="4365038" cy="3774069"/>
          </a:xfrm>
        </p:spPr>
        <p:txBody>
          <a:bodyPr/>
          <a:lstStyle/>
          <a:p>
            <a:pPr algn="just"/>
            <a:r>
              <a:rPr lang="en-US" sz="1000" dirty="0">
                <a:hlinkClick r:id="rId4"/>
              </a:rPr>
              <a:t>Public Preview: Copilot in Azure embedded experience for Azure Firewall integration in Security Copilot</a:t>
            </a:r>
            <a:endParaRPr lang="en-US" sz="1000" dirty="0"/>
          </a:p>
          <a:p>
            <a:pPr algn="just"/>
            <a:r>
              <a:rPr lang="en-US" sz="1000" dirty="0"/>
              <a:t>The Azure Firewall integration in Security Copilot helps analysts </a:t>
            </a:r>
            <a:r>
              <a:rPr lang="en-US" sz="1000" b="1" dirty="0"/>
              <a:t>perform detailed investigations </a:t>
            </a:r>
            <a:r>
              <a:rPr lang="en-US" sz="1000" dirty="0"/>
              <a:t>of the </a:t>
            </a:r>
            <a:r>
              <a:rPr lang="en-US" sz="1000" b="1" dirty="0"/>
              <a:t>malicious traffic intercepted by the IDPS </a:t>
            </a:r>
            <a:r>
              <a:rPr lang="en-US" sz="1000" dirty="0"/>
              <a:t>feature of their firewalls across their entire fleet using natural language questions. In an announcement earlier this year, these capabilities were launched on the Security Copilot portal and now are being integrated even more closely with Azure Firewall. The following capabilities can now be queried via the Copilot in Azure experience </a:t>
            </a:r>
            <a:r>
              <a:rPr lang="en-US" sz="1000" b="1" dirty="0"/>
              <a:t>directly on the Azure portal </a:t>
            </a:r>
            <a:r>
              <a:rPr lang="en-US" sz="1000" dirty="0"/>
              <a:t>where customers regularly interact with their Azure Firewalls: </a:t>
            </a:r>
          </a:p>
          <a:p>
            <a:pPr marL="171450" indent="-171450" algn="just">
              <a:buFont typeface="Arial" panose="020B0604020202020204" pitchFamily="34" charset="0"/>
              <a:buChar char="•"/>
            </a:pPr>
            <a:r>
              <a:rPr lang="en-US" sz="1000" b="1" dirty="0"/>
              <a:t>Retrieve the top IDPS signature </a:t>
            </a:r>
            <a:r>
              <a:rPr lang="en-US" sz="1000" dirty="0"/>
              <a:t>hits for an Azure Firewall </a:t>
            </a:r>
          </a:p>
          <a:p>
            <a:pPr marL="171450" indent="-171450" algn="just">
              <a:buFont typeface="Arial" panose="020B0604020202020204" pitchFamily="34" charset="0"/>
              <a:buChar char="•"/>
            </a:pPr>
            <a:r>
              <a:rPr lang="en-US" sz="1000" dirty="0"/>
              <a:t>Enrich the threat profile of </a:t>
            </a:r>
            <a:r>
              <a:rPr lang="en-US" sz="1000" b="1" dirty="0"/>
              <a:t>an IDPS signature beyond log information </a:t>
            </a:r>
          </a:p>
          <a:p>
            <a:pPr marL="171450" indent="-171450" algn="just">
              <a:buFont typeface="Arial" panose="020B0604020202020204" pitchFamily="34" charset="0"/>
              <a:buChar char="•"/>
            </a:pPr>
            <a:r>
              <a:rPr lang="en-US" sz="1000" b="1" dirty="0"/>
              <a:t>Look for a given IDPS signature </a:t>
            </a:r>
            <a:r>
              <a:rPr lang="en-US" sz="1000" dirty="0"/>
              <a:t>across your tenant, subscription, or resource group </a:t>
            </a:r>
          </a:p>
          <a:p>
            <a:pPr marL="171450" indent="-171450" algn="just">
              <a:buFont typeface="Arial" panose="020B0604020202020204" pitchFamily="34" charset="0"/>
              <a:buChar char="•"/>
            </a:pPr>
            <a:r>
              <a:rPr lang="en-US" sz="1000" dirty="0"/>
              <a:t>Generate recommendations to secure your environment using </a:t>
            </a:r>
            <a:r>
              <a:rPr lang="en-US" sz="1000" b="1" dirty="0"/>
              <a:t>Azure Firewall's IDPS feature</a:t>
            </a:r>
          </a:p>
          <a:p>
            <a:pPr algn="just"/>
            <a:endParaRPr lang="en-US" sz="1000" dirty="0"/>
          </a:p>
        </p:txBody>
      </p:sp>
    </p:spTree>
    <p:extLst>
      <p:ext uri="{BB962C8B-B14F-4D97-AF65-F5344CB8AC3E}">
        <p14:creationId xmlns:p14="http://schemas.microsoft.com/office/powerpoint/2010/main" val="365858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hlinkClick r:id="rId2"/>
              </a:rPr>
              <a:t>GA: Enhancements on Azure Container Storage for performance, scalability, and operational insight</a:t>
            </a:r>
            <a:endParaRPr lang="en-US" sz="1000" dirty="0"/>
          </a:p>
          <a:p>
            <a:pPr algn="just"/>
            <a:r>
              <a:rPr lang="en-US" sz="1000" dirty="0"/>
              <a:t>MS excited to unveil key advancements in </a:t>
            </a:r>
            <a:r>
              <a:rPr lang="en-US" sz="1000" b="1" dirty="0"/>
              <a:t>Azure Container Storage</a:t>
            </a:r>
            <a:r>
              <a:rPr lang="en-US" sz="1000" dirty="0"/>
              <a:t>, purpose-built storage solution for stateful containers on Azure Kubernetes Service (AKS). These updates bring increased performance and improved reliability to support even the most demanding containerized applications. </a:t>
            </a:r>
          </a:p>
          <a:p>
            <a:pPr algn="just"/>
            <a:r>
              <a:rPr lang="en-US" sz="1000" dirty="0"/>
              <a:t>MS optimized ephemeral disk performance to improve read and write IOPS. These enhancements include updates to local </a:t>
            </a:r>
            <a:r>
              <a:rPr lang="en-US" sz="1000" dirty="0" err="1"/>
              <a:t>NVMe</a:t>
            </a:r>
            <a:r>
              <a:rPr lang="en-US" sz="1000" dirty="0"/>
              <a:t> performance both with and without replication, detailed here:  </a:t>
            </a:r>
          </a:p>
          <a:p>
            <a:pPr marL="171450" indent="-171450" algn="just">
              <a:buFont typeface="Arial" panose="020B0604020202020204" pitchFamily="34" charset="0"/>
              <a:buChar char="•"/>
            </a:pPr>
            <a:r>
              <a:rPr lang="en-US" sz="1000" b="1" dirty="0"/>
              <a:t>Optimize performance when using local </a:t>
            </a:r>
            <a:r>
              <a:rPr lang="en-US" sz="1000" b="1" dirty="0" err="1"/>
              <a:t>NVMe</a:t>
            </a:r>
            <a:r>
              <a:rPr lang="en-US" sz="1000" b="1" dirty="0"/>
              <a:t> without replication. </a:t>
            </a:r>
          </a:p>
          <a:p>
            <a:pPr marL="171450" indent="-171450" algn="just">
              <a:buFont typeface="Arial" panose="020B0604020202020204" pitchFamily="34" charset="0"/>
              <a:buChar char="•"/>
            </a:pPr>
            <a:r>
              <a:rPr lang="en-US" sz="1000" b="1" dirty="0"/>
              <a:t>Optimize performance when using local </a:t>
            </a:r>
            <a:r>
              <a:rPr lang="en-US" sz="1000" b="1" dirty="0" err="1"/>
              <a:t>NVMe</a:t>
            </a:r>
            <a:r>
              <a:rPr lang="en-US" sz="1000" b="1" dirty="0"/>
              <a:t> with replication.</a:t>
            </a:r>
          </a:p>
          <a:p>
            <a:pPr algn="just"/>
            <a:r>
              <a:rPr lang="en-US" sz="1000" dirty="0"/>
              <a:t>With these new capabilities, Azure Container Storage empowers to achieve optimal performance, visibility, and resilience, making it an even stronger choice for deploying scalable, containerized applications in the cloud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835869"/>
          </a:xfrm>
        </p:spPr>
        <p:txBody>
          <a:bodyPr/>
          <a:lstStyle/>
          <a:p>
            <a:pPr algn="just"/>
            <a:r>
              <a:rPr lang="en-US" dirty="0">
                <a:hlinkClick r:id="rId3"/>
              </a:rPr>
              <a:t>GA: Azure NetApp Files cool access support for large volumes</a:t>
            </a:r>
            <a:endParaRPr lang="en-US" dirty="0"/>
          </a:p>
          <a:p>
            <a:pPr algn="just"/>
            <a:r>
              <a:rPr lang="en-US" dirty="0"/>
              <a:t>MS Announced the general availability of </a:t>
            </a:r>
            <a:r>
              <a:rPr lang="en-US" b="1" dirty="0"/>
              <a:t>cool access feature </a:t>
            </a:r>
            <a:r>
              <a:rPr lang="en-US" dirty="0"/>
              <a:t>support with large volumes. This allows tiering of infrequently accessed data on large volumes under standard, premium or ultra storage, to a lower-cost storage tier.  </a:t>
            </a:r>
          </a:p>
          <a:p>
            <a:pPr algn="just"/>
            <a:r>
              <a:rPr lang="en-US" dirty="0"/>
              <a:t>Azure NetApp Files storage with cool access, allows to configure inactive data to move from Azure NetApp Files storage (the hot tier) to an Azure storage account (the cool tier). Enabling cool access moves inactive data blocks from the volume and the volume's snapshots to the cool tier, which results in cost savings.</a:t>
            </a:r>
          </a:p>
        </p:txBody>
      </p:sp>
      <p:pic>
        <p:nvPicPr>
          <p:cNvPr id="1026" name="Picture 2" descr="Diagram that shows cool access tiering showing cool volumes being moved to the cool tier.">
            <a:extLst>
              <a:ext uri="{FF2B5EF4-FFF2-40B4-BE49-F238E27FC236}">
                <a16:creationId xmlns:a16="http://schemas.microsoft.com/office/drawing/2014/main" id="{EC39CE0A-F385-0B60-EC6A-CA8030AD8D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4473" y="2742114"/>
            <a:ext cx="1917337" cy="206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4BC30-BE9D-D666-D8EC-C477902CDD33}"/>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0089CA58-5DC8-3994-AD5C-78748D2555F0}"/>
              </a:ext>
            </a:extLst>
          </p:cNvPr>
          <p:cNvSpPr>
            <a:spLocks noGrp="1"/>
          </p:cNvSpPr>
          <p:nvPr>
            <p:ph type="body" sz="quarter" idx="10"/>
          </p:nvPr>
        </p:nvSpPr>
        <p:spPr/>
        <p:txBody>
          <a:bodyPr/>
          <a:lstStyle/>
          <a:p>
            <a:pPr algn="just"/>
            <a:r>
              <a:rPr lang="en-US" sz="1000" dirty="0">
                <a:hlinkClick r:id="rId2"/>
              </a:rPr>
              <a:t>Announcing preview of Workspace Monitoring</a:t>
            </a:r>
            <a:endParaRPr lang="en-US" sz="1000" dirty="0"/>
          </a:p>
          <a:p>
            <a:pPr algn="just"/>
            <a:r>
              <a:rPr lang="en-US" sz="1000" dirty="0"/>
              <a:t>Workspace monitoring allows Fabric developers and admins to access detailed logs and performance metrics for their workspaces. This helps troubleshoot performance issues, investigate errors, optimize queries, and minimize data downtime. Workspace monitoring provides visibility into operations crucial for observing system health, resource optimization, and operational planning. Insights derived from this data can improve performance tuning, capacity planning, resource allocation, and decision-making, while also aiding compliance and auditing by maintaining detailed logs.</a:t>
            </a:r>
          </a:p>
          <a:p>
            <a:pPr algn="just"/>
            <a:r>
              <a:rPr lang="en-US" sz="1000" dirty="0"/>
              <a:t>Key Features of Workspace Monitoring</a:t>
            </a:r>
          </a:p>
          <a:p>
            <a:pPr marL="171450" indent="-171450" algn="just">
              <a:buFont typeface="Arial" panose="020B0604020202020204" pitchFamily="34" charset="0"/>
              <a:buChar char="•"/>
            </a:pPr>
            <a:r>
              <a:rPr lang="en-US" sz="1000" b="1" dirty="0"/>
              <a:t>Monitoring Database: </a:t>
            </a:r>
            <a:r>
              <a:rPr lang="en-US" sz="1000" dirty="0"/>
              <a:t>Read-only monitoring </a:t>
            </a:r>
            <a:r>
              <a:rPr lang="en-US" sz="1000" dirty="0" err="1"/>
              <a:t>Eventhouse</a:t>
            </a:r>
            <a:r>
              <a:rPr lang="en-US" sz="1000" dirty="0"/>
              <a:t> to surface logs and metrics from Fabric workloads.</a:t>
            </a:r>
          </a:p>
          <a:p>
            <a:pPr marL="171450" indent="-171450" algn="just">
              <a:buFont typeface="Arial" panose="020B0604020202020204" pitchFamily="34" charset="0"/>
              <a:buChar char="•"/>
            </a:pPr>
            <a:r>
              <a:rPr lang="en-US" sz="1000" b="1" dirty="0"/>
              <a:t>End-to-end visibility: </a:t>
            </a:r>
            <a:r>
              <a:rPr lang="en-US" sz="1000" dirty="0"/>
              <a:t>Consistent, standardized troubleshooting experience across supported Fabric items.</a:t>
            </a:r>
          </a:p>
          <a:p>
            <a:pPr marL="171450" indent="-171450" algn="just">
              <a:buFont typeface="Arial" panose="020B0604020202020204" pitchFamily="34" charset="0"/>
              <a:buChar char="•"/>
            </a:pPr>
            <a:r>
              <a:rPr lang="en-US" sz="1000" b="1" dirty="0"/>
              <a:t>Log analysis: </a:t>
            </a:r>
            <a:r>
              <a:rPr lang="en-US" sz="1000" dirty="0"/>
              <a:t>Analyze historical logs and detect anomalies with KQL queries and time-series analysis.</a:t>
            </a:r>
          </a:p>
          <a:p>
            <a:pPr marL="171450" indent="-171450" algn="just">
              <a:buFont typeface="Arial" panose="020B0604020202020204" pitchFamily="34" charset="0"/>
              <a:buChar char="•"/>
            </a:pPr>
            <a:r>
              <a:rPr lang="en-US" sz="1000" b="1" dirty="0"/>
              <a:t>Detailed diagnostic logs: </a:t>
            </a:r>
            <a:r>
              <a:rPr lang="en-US" sz="1000" dirty="0"/>
              <a:t>Access granular logs and metrics including query text, operation details, CPU consumption, </a:t>
            </a:r>
            <a:r>
              <a:rPr lang="en-US" sz="1000" dirty="0" err="1"/>
              <a:t>etc</a:t>
            </a:r>
            <a:endParaRPr lang="en-US" sz="1000" dirty="0"/>
          </a:p>
        </p:txBody>
      </p:sp>
      <p:sp>
        <p:nvSpPr>
          <p:cNvPr id="11" name="Title 10">
            <a:extLst>
              <a:ext uri="{FF2B5EF4-FFF2-40B4-BE49-F238E27FC236}">
                <a16:creationId xmlns:a16="http://schemas.microsoft.com/office/drawing/2014/main" id="{9338C940-1C5A-F159-79FA-059EBE1E77FE}"/>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79819030-1C59-2813-CD9C-4D9347E3D500}"/>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B6F37A70-680F-B50D-A1A9-E9D2AE2C922F}"/>
              </a:ext>
            </a:extLst>
          </p:cNvPr>
          <p:cNvSpPr>
            <a:spLocks noGrp="1"/>
          </p:cNvSpPr>
          <p:nvPr>
            <p:ph type="body" sz="quarter" idx="16"/>
          </p:nvPr>
        </p:nvSpPr>
        <p:spPr>
          <a:xfrm>
            <a:off x="342900" y="855081"/>
            <a:ext cx="3955312" cy="935620"/>
          </a:xfrm>
        </p:spPr>
        <p:txBody>
          <a:bodyPr/>
          <a:lstStyle/>
          <a:p>
            <a:pPr algn="just"/>
            <a:r>
              <a:rPr lang="en-US" dirty="0">
                <a:hlinkClick r:id="rId3"/>
              </a:rPr>
              <a:t>Announcing SQL database in Microsoft Fabric public preview</a:t>
            </a:r>
            <a:endParaRPr lang="en-US" dirty="0"/>
          </a:p>
          <a:p>
            <a:pPr algn="just"/>
            <a:r>
              <a:rPr lang="en-US" dirty="0"/>
              <a:t>The </a:t>
            </a:r>
            <a:r>
              <a:rPr lang="en-US" b="1" dirty="0"/>
              <a:t>SQL Server and Azure SQL team announced the Public Preview </a:t>
            </a:r>
            <a:r>
              <a:rPr lang="en-US" dirty="0"/>
              <a:t>of SQL database in Microsoft Fabric. This new simple, autonomous and secure, and optimized for AI service will help you in the era of AI.</a:t>
            </a:r>
          </a:p>
        </p:txBody>
      </p:sp>
      <p:pic>
        <p:nvPicPr>
          <p:cNvPr id="3" name="Picture 2">
            <a:extLst>
              <a:ext uri="{FF2B5EF4-FFF2-40B4-BE49-F238E27FC236}">
                <a16:creationId xmlns:a16="http://schemas.microsoft.com/office/drawing/2014/main" id="{B1AD4F0A-422A-0316-7DD9-A6B679C4ACE8}"/>
              </a:ext>
            </a:extLst>
          </p:cNvPr>
          <p:cNvPicPr>
            <a:picLocks noChangeAspect="1"/>
          </p:cNvPicPr>
          <p:nvPr/>
        </p:nvPicPr>
        <p:blipFill>
          <a:blip r:embed="rId4"/>
          <a:stretch>
            <a:fillRect/>
          </a:stretch>
        </p:blipFill>
        <p:spPr>
          <a:xfrm>
            <a:off x="430670" y="1712041"/>
            <a:ext cx="3779771" cy="2060145"/>
          </a:xfrm>
          <a:prstGeom prst="rect">
            <a:avLst/>
          </a:prstGeom>
        </p:spPr>
      </p:pic>
    </p:spTree>
    <p:extLst>
      <p:ext uri="{BB962C8B-B14F-4D97-AF65-F5344CB8AC3E}">
        <p14:creationId xmlns:p14="http://schemas.microsoft.com/office/powerpoint/2010/main" val="67053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D568E6-49BE-1005-EC9E-4FB4CC1E98D5}"/>
              </a:ext>
            </a:extLst>
          </p:cNvPr>
          <p:cNvSpPr>
            <a:spLocks noGrp="1"/>
          </p:cNvSpPr>
          <p:nvPr>
            <p:ph type="title"/>
          </p:nvPr>
        </p:nvSpPr>
        <p:spPr/>
        <p:txBody>
          <a:bodyPr/>
          <a:lstStyle/>
          <a:p>
            <a:r>
              <a:rPr lang="en-US" sz="1600" dirty="0"/>
              <a:t>Storage &amp; Data Updates</a:t>
            </a:r>
            <a:endParaRPr lang="en-US" dirty="0"/>
          </a:p>
        </p:txBody>
      </p:sp>
      <p:sp>
        <p:nvSpPr>
          <p:cNvPr id="4" name="Text Placeholder 3">
            <a:extLst>
              <a:ext uri="{FF2B5EF4-FFF2-40B4-BE49-F238E27FC236}">
                <a16:creationId xmlns:a16="http://schemas.microsoft.com/office/drawing/2014/main" id="{C3E4A79F-3DDB-738D-4E5D-56D0844522A6}"/>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DB44189F-BEC5-3DE7-7B8F-9141EFBC9B8D}"/>
              </a:ext>
            </a:extLst>
          </p:cNvPr>
          <p:cNvSpPr>
            <a:spLocks noGrp="1"/>
          </p:cNvSpPr>
          <p:nvPr>
            <p:ph type="body" sz="quarter" idx="16"/>
          </p:nvPr>
        </p:nvSpPr>
        <p:spPr/>
        <p:txBody>
          <a:bodyPr/>
          <a:lstStyle/>
          <a:p>
            <a:pPr algn="just"/>
            <a:r>
              <a:rPr lang="en-US" dirty="0">
                <a:hlinkClick r:id="rId2"/>
              </a:rPr>
              <a:t>GA: </a:t>
            </a:r>
            <a:r>
              <a:rPr lang="en-US" dirty="0" err="1">
                <a:hlinkClick r:id="rId2"/>
              </a:rPr>
              <a:t>OneLake</a:t>
            </a:r>
            <a:r>
              <a:rPr lang="en-US" dirty="0">
                <a:hlinkClick r:id="rId2"/>
              </a:rPr>
              <a:t> catalog – a complete catalog for discovery management, governance. </a:t>
            </a:r>
            <a:endParaRPr lang="en-US" dirty="0"/>
          </a:p>
          <a:p>
            <a:pPr algn="just"/>
            <a:r>
              <a:rPr lang="en-US" b="1" dirty="0" err="1"/>
              <a:t>OneLake</a:t>
            </a:r>
            <a:r>
              <a:rPr lang="en-US" b="1" dirty="0"/>
              <a:t> catalog </a:t>
            </a:r>
            <a:r>
              <a:rPr lang="en-US" dirty="0"/>
              <a:t>is a complete solution to explore, manage, and govern entire Fabric data estate. The </a:t>
            </a:r>
            <a:r>
              <a:rPr lang="en-US" dirty="0" err="1"/>
              <a:t>OneLake</a:t>
            </a:r>
            <a:r>
              <a:rPr lang="en-US" dirty="0"/>
              <a:t> catalog comes with two tabs, Explore and Govern, that can help all Fabric users discover and manage trusted data, as well as provide governance for data owners with valuable insights, recommended actions, and tooling. Since the </a:t>
            </a:r>
            <a:r>
              <a:rPr lang="en-US" dirty="0" err="1"/>
              <a:t>OneLake</a:t>
            </a:r>
            <a:r>
              <a:rPr lang="en-US" dirty="0"/>
              <a:t> catalog is an evolution of the </a:t>
            </a:r>
            <a:r>
              <a:rPr lang="en-US" b="1" dirty="0" err="1"/>
              <a:t>OneLake</a:t>
            </a:r>
            <a:r>
              <a:rPr lang="en-US" b="1" dirty="0"/>
              <a:t> data hub</a:t>
            </a:r>
            <a:r>
              <a:rPr lang="en-US" dirty="0"/>
              <a:t>, it already shows up in Microsoft 365 such as Excel and Teams and many other products in the Microsoft cloud for easy data consumption.</a:t>
            </a:r>
          </a:p>
          <a:p>
            <a:pPr algn="just"/>
            <a:endParaRPr lang="en-US" dirty="0"/>
          </a:p>
        </p:txBody>
      </p:sp>
      <p:sp>
        <p:nvSpPr>
          <p:cNvPr id="7" name="Text Placeholder 6">
            <a:extLst>
              <a:ext uri="{FF2B5EF4-FFF2-40B4-BE49-F238E27FC236}">
                <a16:creationId xmlns:a16="http://schemas.microsoft.com/office/drawing/2014/main" id="{1FD7A3F2-DEEE-6569-4FD0-4D7ED5D20C17}"/>
              </a:ext>
            </a:extLst>
          </p:cNvPr>
          <p:cNvSpPr>
            <a:spLocks noGrp="1"/>
          </p:cNvSpPr>
          <p:nvPr>
            <p:ph type="body" sz="quarter" idx="10"/>
          </p:nvPr>
        </p:nvSpPr>
        <p:spPr/>
        <p:txBody>
          <a:bodyPr/>
          <a:lstStyle/>
          <a:p>
            <a:pPr algn="just"/>
            <a:r>
              <a:rPr lang="en-US" sz="1000" dirty="0">
                <a:hlinkClick r:id="rId3"/>
              </a:rPr>
              <a:t>PP: Monitor your Fabric Workspaces</a:t>
            </a:r>
            <a:endParaRPr lang="en-US" sz="1000" dirty="0"/>
          </a:p>
          <a:p>
            <a:pPr algn="just"/>
            <a:r>
              <a:rPr lang="en-US" sz="1000" dirty="0"/>
              <a:t>Workspace monitoring is designed for admins and developers to view detailed diagnostic logs and workload metrics about their workspaces to troubleshoot performance issues, capacity performance, and data downtime. Fabric will provide a read-only </a:t>
            </a:r>
            <a:r>
              <a:rPr lang="en-US" sz="1000" b="1" dirty="0" err="1"/>
              <a:t>Eventhouse</a:t>
            </a:r>
            <a:r>
              <a:rPr lang="en-US" sz="1000" b="1" dirty="0"/>
              <a:t> KQL database </a:t>
            </a:r>
            <a:r>
              <a:rPr lang="en-US" sz="1000" dirty="0"/>
              <a:t>of workspace logs that users can query ad-hoc, analyze for patterns and anomalies, or save drafted queries as query sets. It is possible to use this database to conduct root-cause analysis for errors, long running queries, refresh failures, and other issues.</a:t>
            </a:r>
          </a:p>
        </p:txBody>
      </p:sp>
    </p:spTree>
    <p:extLst>
      <p:ext uri="{BB962C8B-B14F-4D97-AF65-F5344CB8AC3E}">
        <p14:creationId xmlns:p14="http://schemas.microsoft.com/office/powerpoint/2010/main" val="5414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E7A46-37FC-DE37-B781-F6CD941A9DAF}"/>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0AE795B7-0C4D-6CAC-2F9E-29152EF52D4D}"/>
              </a:ext>
            </a:extLst>
          </p:cNvPr>
          <p:cNvSpPr>
            <a:spLocks noGrp="1"/>
          </p:cNvSpPr>
          <p:nvPr>
            <p:ph type="body" sz="quarter" idx="10"/>
          </p:nvPr>
        </p:nvSpPr>
        <p:spPr/>
        <p:txBody>
          <a:bodyPr/>
          <a:lstStyle/>
          <a:p>
            <a:pPr algn="just"/>
            <a:r>
              <a:rPr lang="en-US" sz="1000" dirty="0">
                <a:hlinkClick r:id="rId2"/>
              </a:rPr>
              <a:t>Announcing the Next generation Azure Data Box Devices</a:t>
            </a:r>
            <a:endParaRPr lang="ru-RU" sz="1000" dirty="0"/>
          </a:p>
          <a:p>
            <a:pPr algn="just"/>
            <a:r>
              <a:rPr lang="en-US" sz="1000" b="1" dirty="0"/>
              <a:t>MS Announced the preview of Azure Data Box 120 and Azure Data Box 525</a:t>
            </a:r>
            <a:r>
              <a:rPr lang="en-US" sz="1000" dirty="0"/>
              <a:t>, next-generation compact, </a:t>
            </a:r>
            <a:r>
              <a:rPr lang="en-US" sz="1000" dirty="0" err="1"/>
              <a:t>NVMe</a:t>
            </a:r>
            <a:r>
              <a:rPr lang="en-US" sz="1000" dirty="0"/>
              <a:t>-based Data Box devices. New features:</a:t>
            </a:r>
          </a:p>
          <a:p>
            <a:pPr marL="171450" indent="-171450" algn="just">
              <a:buFont typeface="Arial" panose="020B0604020202020204" pitchFamily="34" charset="0"/>
              <a:buChar char="•"/>
            </a:pPr>
            <a:r>
              <a:rPr lang="en-US" sz="1000" dirty="0" err="1"/>
              <a:t>NVMe</a:t>
            </a:r>
            <a:r>
              <a:rPr lang="en-US" sz="1000" dirty="0"/>
              <a:t> devices</a:t>
            </a:r>
            <a:endParaRPr lang="ru-RU" sz="1000" dirty="0"/>
          </a:p>
          <a:p>
            <a:pPr marL="171450" indent="-171450" algn="just">
              <a:buFont typeface="Arial" panose="020B0604020202020204" pitchFamily="34" charset="0"/>
              <a:buChar char="•"/>
            </a:pPr>
            <a:r>
              <a:rPr lang="en-US" sz="1000" dirty="0"/>
              <a:t>High-speed transfers to Azure with data upload up to 5x faster for medium to large files, reducing the lead time for your data to become accessible in the Azure cloud.</a:t>
            </a:r>
          </a:p>
          <a:p>
            <a:pPr marL="171450" indent="-171450" algn="just">
              <a:buFont typeface="Arial" panose="020B0604020202020204" pitchFamily="34" charset="0"/>
              <a:buChar char="•"/>
            </a:pPr>
            <a:r>
              <a:rPr lang="en-US" sz="1000" dirty="0"/>
              <a:t>Improved networking with support for up to 100 GbE connections</a:t>
            </a:r>
          </a:p>
          <a:p>
            <a:pPr marL="171450" indent="-171450" algn="just">
              <a:buFont typeface="Arial" panose="020B0604020202020204" pitchFamily="34" charset="0"/>
              <a:buChar char="•"/>
            </a:pPr>
            <a:r>
              <a:rPr lang="en-US" sz="1000" dirty="0"/>
              <a:t>Secure boot functionality with hardware root of trust and Trusted Platform Module (TPM) 2.0.</a:t>
            </a:r>
            <a:endParaRPr lang="ru-RU" sz="1000" dirty="0"/>
          </a:p>
          <a:p>
            <a:pPr marL="171450" indent="-171450" algn="just">
              <a:buFont typeface="Arial" panose="020B0604020202020204" pitchFamily="34" charset="0"/>
              <a:buChar char="•"/>
            </a:pPr>
            <a:r>
              <a:rPr lang="en-US" sz="1000" dirty="0"/>
              <a:t>AES 256-bit BitLocker software encryption</a:t>
            </a:r>
            <a:endParaRPr lang="ru-RU" sz="1000" dirty="0"/>
          </a:p>
          <a:p>
            <a:pPr marL="171450" indent="-171450" algn="just">
              <a:buFont typeface="Arial" panose="020B0604020202020204" pitchFamily="34" charset="0"/>
              <a:buChar char="•"/>
            </a:pPr>
            <a:r>
              <a:rPr lang="en-US" sz="1000" dirty="0"/>
              <a:t>Two options with usable capacity of 120 TB and 525 TB in a compact form factor meeting OSHA requirements</a:t>
            </a:r>
            <a:endParaRPr lang="ru-RU" sz="1000" dirty="0"/>
          </a:p>
          <a:p>
            <a:pPr marL="171450" indent="-171450" algn="just">
              <a:buFont typeface="Arial" panose="020B0604020202020204" pitchFamily="34" charset="0"/>
              <a:buChar char="•"/>
            </a:pPr>
            <a:r>
              <a:rPr lang="en-US" sz="1000" dirty="0"/>
              <a:t>Devices ship the next day air in most regions. </a:t>
            </a:r>
          </a:p>
        </p:txBody>
      </p:sp>
      <p:sp>
        <p:nvSpPr>
          <p:cNvPr id="11" name="Title 10">
            <a:extLst>
              <a:ext uri="{FF2B5EF4-FFF2-40B4-BE49-F238E27FC236}">
                <a16:creationId xmlns:a16="http://schemas.microsoft.com/office/drawing/2014/main" id="{F3F52A13-614F-F618-4B9C-591B009977B2}"/>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95405789-54A1-B49A-B9F4-2BC26AD8154F}"/>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084D6F84-88AB-C63B-5FD4-B461BDD233D2}"/>
              </a:ext>
            </a:extLst>
          </p:cNvPr>
          <p:cNvSpPr>
            <a:spLocks noGrp="1"/>
          </p:cNvSpPr>
          <p:nvPr>
            <p:ph type="body" sz="quarter" idx="16"/>
          </p:nvPr>
        </p:nvSpPr>
        <p:spPr>
          <a:xfrm>
            <a:off x="342900" y="855081"/>
            <a:ext cx="3955312" cy="1716670"/>
          </a:xfrm>
        </p:spPr>
        <p:txBody>
          <a:bodyPr/>
          <a:lstStyle/>
          <a:p>
            <a:pPr algn="just"/>
            <a:r>
              <a:rPr lang="nn-NO" dirty="0">
                <a:hlinkClick r:id="rId3"/>
              </a:rPr>
              <a:t>Dell APEX File Storage for Microsoft Azure</a:t>
            </a:r>
            <a:endParaRPr lang="nn-NO" dirty="0"/>
          </a:p>
          <a:p>
            <a:pPr algn="just"/>
            <a:r>
              <a:rPr lang="en-US" dirty="0"/>
              <a:t>This </a:t>
            </a:r>
            <a:r>
              <a:rPr lang="en-US" b="1" dirty="0"/>
              <a:t>fully managed service is the result of a co-development </a:t>
            </a:r>
            <a:r>
              <a:rPr lang="en-US" dirty="0"/>
              <a:t>effort that brings Dell’s software-defined </a:t>
            </a:r>
            <a:r>
              <a:rPr lang="en-US" dirty="0" err="1"/>
              <a:t>OneFS</a:t>
            </a:r>
            <a:r>
              <a:rPr lang="en-US" dirty="0"/>
              <a:t> storage to Azure as an easy-to-deploy and manage multi-PiB Filesystem-as-a-Service. With the new Dell Managed offering, Dell manages the underlying infrastructure and performs platform upgrades. </a:t>
            </a:r>
          </a:p>
          <a:p>
            <a:pPr algn="just"/>
            <a:r>
              <a:rPr lang="en-US" b="1" dirty="0"/>
              <a:t>APEX File Storage for Microsoft Azure</a:t>
            </a:r>
            <a:r>
              <a:rPr lang="en-US" dirty="0"/>
              <a:t>, Customer Managed edition can be purchased through the Azure Marketplace and deployed via Terraform. Can be can scaled to 18 nodes and 5.6PiB of capacity. </a:t>
            </a:r>
          </a:p>
        </p:txBody>
      </p:sp>
      <p:pic>
        <p:nvPicPr>
          <p:cNvPr id="3" name="Picture 2">
            <a:extLst>
              <a:ext uri="{FF2B5EF4-FFF2-40B4-BE49-F238E27FC236}">
                <a16:creationId xmlns:a16="http://schemas.microsoft.com/office/drawing/2014/main" id="{7925E5A0-B154-0251-7C45-8D4770264060}"/>
              </a:ext>
            </a:extLst>
          </p:cNvPr>
          <p:cNvPicPr>
            <a:picLocks noChangeAspect="1"/>
          </p:cNvPicPr>
          <p:nvPr/>
        </p:nvPicPr>
        <p:blipFill>
          <a:blip r:embed="rId4"/>
          <a:stretch>
            <a:fillRect/>
          </a:stretch>
        </p:blipFill>
        <p:spPr>
          <a:xfrm>
            <a:off x="1072465" y="2546393"/>
            <a:ext cx="2553385" cy="2254207"/>
          </a:xfrm>
          <a:prstGeom prst="rect">
            <a:avLst/>
          </a:prstGeom>
        </p:spPr>
      </p:pic>
    </p:spTree>
    <p:extLst>
      <p:ext uri="{BB962C8B-B14F-4D97-AF65-F5344CB8AC3E}">
        <p14:creationId xmlns:p14="http://schemas.microsoft.com/office/powerpoint/2010/main" val="228160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Databases</a:t>
            </a:r>
          </a:p>
        </p:txBody>
      </p:sp>
    </p:spTree>
    <p:extLst>
      <p:ext uri="{BB962C8B-B14F-4D97-AF65-F5344CB8AC3E}">
        <p14:creationId xmlns:p14="http://schemas.microsoft.com/office/powerpoint/2010/main" val="124095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3069939"/>
          </a:xfrm>
        </p:spPr>
        <p:txBody>
          <a:bodyPr/>
          <a:lstStyle/>
          <a:p>
            <a:pPr algn="just"/>
            <a:r>
              <a:rPr lang="en-US" sz="1000" dirty="0">
                <a:hlinkClick r:id="rId2"/>
              </a:rPr>
              <a:t>GA: Mirroring Azure SQL Database in Fabric</a:t>
            </a:r>
            <a:endParaRPr lang="en-US" sz="1000" dirty="0"/>
          </a:p>
          <a:p>
            <a:pPr algn="just"/>
            <a:r>
              <a:rPr lang="en-US" sz="1000" dirty="0"/>
              <a:t>MS announced the general availability </a:t>
            </a:r>
            <a:r>
              <a:rPr lang="en-US" sz="1000" b="1" dirty="0"/>
              <a:t>of Mirroring Azure SQL Database in Fabric</a:t>
            </a:r>
            <a:r>
              <a:rPr lang="en-US" sz="1000" dirty="0"/>
              <a:t>. Mirroring is a simple, free, and frictionless way to replicate a snapshot of incremental data changes in Azure SQL Database to Fabric </a:t>
            </a:r>
            <a:r>
              <a:rPr lang="en-US" sz="1000" dirty="0" err="1"/>
              <a:t>OneLake</a:t>
            </a:r>
            <a:r>
              <a:rPr lang="en-US" sz="1000" dirty="0"/>
              <a:t>. Delta tables keep data in sync in near-real time. Mirroring is a low-cost, zero-code, zero-ETL solution that brings data together, driving faster time to insight. </a:t>
            </a:r>
          </a:p>
          <a:p>
            <a:pPr algn="just"/>
            <a:r>
              <a:rPr lang="en-US" sz="1000" dirty="0"/>
              <a:t>Key GA Features</a:t>
            </a:r>
          </a:p>
          <a:p>
            <a:pPr marL="171450" indent="-171450" algn="just">
              <a:buFont typeface="Arial" panose="020B0604020202020204" pitchFamily="34" charset="0"/>
              <a:buChar char="•"/>
            </a:pPr>
            <a:r>
              <a:rPr lang="en-US" sz="1000" dirty="0"/>
              <a:t>Seamless Data Definition Language (DDL) support</a:t>
            </a:r>
          </a:p>
          <a:p>
            <a:pPr marL="171450" indent="-171450" algn="just">
              <a:buFont typeface="Arial" panose="020B0604020202020204" pitchFamily="34" charset="0"/>
              <a:buChar char="•"/>
            </a:pPr>
            <a:r>
              <a:rPr lang="en-US" sz="1000" dirty="0"/>
              <a:t>Programmatic Mirroring APIs</a:t>
            </a:r>
          </a:p>
          <a:p>
            <a:pPr marL="171450" indent="-171450" algn="just">
              <a:buFont typeface="Arial" panose="020B0604020202020204" pitchFamily="34" charset="0"/>
              <a:buChar char="•"/>
            </a:pPr>
            <a:r>
              <a:rPr lang="en-US" sz="1000" dirty="0"/>
              <a:t>Support source Schema hierarchy</a:t>
            </a:r>
          </a:p>
          <a:p>
            <a:pPr marL="171450" indent="-171450" algn="just">
              <a:buFont typeface="Arial" panose="020B0604020202020204" pitchFamily="34" charset="0"/>
              <a:buChar char="•"/>
            </a:pPr>
            <a:r>
              <a:rPr lang="en-US" sz="1000" dirty="0"/>
              <a:t>Firewall Connectivity</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dirty="0">
                <a:hlinkClick r:id="rId3"/>
              </a:rPr>
              <a:t>Public Preview: Azure SQL Managed Instance mirroring to Microsoft Fabric</a:t>
            </a:r>
            <a:endParaRPr lang="en-US" dirty="0"/>
          </a:p>
          <a:p>
            <a:pPr algn="just"/>
            <a:r>
              <a:rPr lang="en-US" dirty="0"/>
              <a:t>It is now possible to use mirroring to easily </a:t>
            </a:r>
            <a:r>
              <a:rPr lang="en-US" b="1" dirty="0"/>
              <a:t>replicate Azure SQL Managed Instance data to Microsoft Fabric</a:t>
            </a:r>
            <a:r>
              <a:rPr lang="en-US" dirty="0"/>
              <a:t>. Mirroring replicates data in near real-time directly into Fabric </a:t>
            </a:r>
            <a:r>
              <a:rPr lang="en-US" dirty="0" err="1"/>
              <a:t>OneLake</a:t>
            </a:r>
            <a:r>
              <a:rPr lang="en-US" dirty="0"/>
              <a:t>. Using mirroring helps avoid complex Extract Transform Load (ETL) processes and reduce total cost of ownership while gaining faster time to insights. Fabric unlocks powerful business intelligence, artificial intelligence, data engineering, data science, and data sharing scenarios. </a:t>
            </a:r>
          </a:p>
        </p:txBody>
      </p:sp>
    </p:spTree>
    <p:extLst>
      <p:ext uri="{BB962C8B-B14F-4D97-AF65-F5344CB8AC3E}">
        <p14:creationId xmlns:p14="http://schemas.microsoft.com/office/powerpoint/2010/main" val="177697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3715-9869-88DC-2CB8-A7701BFB3325}"/>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05E9534-3C35-9313-C6E7-9E564BDFC466}"/>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DE6CD169-A2F9-0F7E-49EE-EC7FAE204B1C}"/>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61510AD9-2A44-5DDF-30FA-DE4500EB2760}"/>
              </a:ext>
            </a:extLst>
          </p:cNvPr>
          <p:cNvSpPr>
            <a:spLocks noGrp="1"/>
          </p:cNvSpPr>
          <p:nvPr>
            <p:ph type="body" sz="quarter" idx="16"/>
          </p:nvPr>
        </p:nvSpPr>
        <p:spPr/>
        <p:txBody>
          <a:bodyPr/>
          <a:lstStyle/>
          <a:p>
            <a:pPr algn="just"/>
            <a:r>
              <a:rPr lang="en-US" dirty="0">
                <a:hlinkClick r:id="rId2"/>
              </a:rPr>
              <a:t>Public Preview: MySQL 9.1 Innovation release support</a:t>
            </a:r>
            <a:endParaRPr lang="en-US" dirty="0"/>
          </a:p>
          <a:p>
            <a:pPr algn="just"/>
            <a:r>
              <a:rPr lang="en-US" dirty="0"/>
              <a:t>MS announced that </a:t>
            </a:r>
            <a:r>
              <a:rPr lang="en-US" b="1" dirty="0"/>
              <a:t>Azure Database for MySQL now supports the MySQL 9.1 </a:t>
            </a:r>
            <a:r>
              <a:rPr lang="en-US" dirty="0"/>
              <a:t>Innovation release, bringing the latest features to database experience. This release includes exciting new capabilities, such as JavaScript for stored procedures and vector datatype support, expanding your options for application development and advanced data processing. </a:t>
            </a:r>
          </a:p>
          <a:p>
            <a:pPr algn="just"/>
            <a:r>
              <a:rPr lang="en-US" dirty="0"/>
              <a:t>It gives access to the latest features and enhancements as they’re introduced, keeping applications at the forefront of technology. Take advantage of these innovative tools by exploring Azure Database for MySQL today and discovering how you can elevate your database solutions with </a:t>
            </a:r>
            <a:r>
              <a:rPr lang="en-US" b="1" dirty="0"/>
              <a:t>MySQL 9.1. </a:t>
            </a:r>
          </a:p>
        </p:txBody>
      </p:sp>
      <p:sp>
        <p:nvSpPr>
          <p:cNvPr id="4" name="Text Placeholder 1">
            <a:extLst>
              <a:ext uri="{FF2B5EF4-FFF2-40B4-BE49-F238E27FC236}">
                <a16:creationId xmlns:a16="http://schemas.microsoft.com/office/drawing/2014/main" id="{46461ECB-68D4-AA6A-44C2-DA10DE5B3A53}"/>
              </a:ext>
            </a:extLst>
          </p:cNvPr>
          <p:cNvSpPr>
            <a:spLocks noGrp="1"/>
          </p:cNvSpPr>
          <p:nvPr>
            <p:ph type="body" sz="quarter" idx="10"/>
          </p:nvPr>
        </p:nvSpPr>
        <p:spPr>
          <a:xfrm>
            <a:off x="4433776" y="855081"/>
            <a:ext cx="4365038" cy="2253880"/>
          </a:xfrm>
        </p:spPr>
        <p:txBody>
          <a:bodyPr/>
          <a:lstStyle/>
          <a:p>
            <a:pPr algn="just"/>
            <a:r>
              <a:rPr lang="en-US" sz="1000" dirty="0">
                <a:hlinkClick r:id="rId3"/>
              </a:rPr>
              <a:t>GA: Azure SLQ Managed Pool</a:t>
            </a:r>
            <a:endParaRPr lang="en-US" sz="1000" dirty="0"/>
          </a:p>
          <a:p>
            <a:pPr algn="just"/>
            <a:r>
              <a:rPr lang="en-US" sz="1000" dirty="0"/>
              <a:t>Now generally available, instance pools give a flexible way to deploy compute resources </a:t>
            </a:r>
            <a:r>
              <a:rPr lang="en-US" sz="1000" b="1" dirty="0"/>
              <a:t>for Azure SQL Managed Instance</a:t>
            </a:r>
            <a:r>
              <a:rPr lang="en-US" sz="1000" dirty="0"/>
              <a:t>. It is possible to deploy cost-effective, two-</a:t>
            </a:r>
            <a:r>
              <a:rPr lang="en-US" sz="1000" dirty="0" err="1"/>
              <a:t>vCore</a:t>
            </a:r>
            <a:r>
              <a:rPr lang="en-US" sz="1000" dirty="0"/>
              <a:t> instances, providing an ideal platform as a service (PaaS) target for small instances when </a:t>
            </a:r>
            <a:r>
              <a:rPr lang="en-US" sz="1000" b="1" dirty="0"/>
              <a:t>migrating SQL Server to Azure </a:t>
            </a:r>
            <a:r>
              <a:rPr lang="en-US" sz="1000" dirty="0"/>
              <a:t>or when running existing Azure SQL Managed Instance fleet. </a:t>
            </a:r>
          </a:p>
          <a:p>
            <a:pPr algn="just"/>
            <a:r>
              <a:rPr lang="en-US" sz="1000" dirty="0"/>
              <a:t>It is possible to resize an instance pool or use it to contain instances of different sizes. </a:t>
            </a:r>
          </a:p>
          <a:p>
            <a:pPr algn="just"/>
            <a:r>
              <a:rPr lang="en-US" sz="1000" dirty="0"/>
              <a:t>Many organizations apply centralized provisioning of cloud resources due to security, architecture, and budget control purposes. Instance pools provide a flexible way to organize and provision </a:t>
            </a:r>
            <a:r>
              <a:rPr lang="en-US" sz="1000" b="1" dirty="0"/>
              <a:t>Azure SQL Managed Instance</a:t>
            </a:r>
            <a:r>
              <a:rPr lang="en-US" sz="1000" dirty="0"/>
              <a:t> with a two-</a:t>
            </a:r>
            <a:r>
              <a:rPr lang="en-US" sz="1000" dirty="0" err="1"/>
              <a:t>vCore</a:t>
            </a:r>
            <a:r>
              <a:rPr lang="en-US" sz="1000" dirty="0"/>
              <a:t> granularity. </a:t>
            </a:r>
            <a:endParaRPr lang="ru-RU" sz="1000" dirty="0"/>
          </a:p>
        </p:txBody>
      </p:sp>
      <p:pic>
        <p:nvPicPr>
          <p:cNvPr id="7" name="Picture 6">
            <a:extLst>
              <a:ext uri="{FF2B5EF4-FFF2-40B4-BE49-F238E27FC236}">
                <a16:creationId xmlns:a16="http://schemas.microsoft.com/office/drawing/2014/main" id="{CB9D566F-902C-FA06-DD8B-550ABF0C93AC}"/>
              </a:ext>
            </a:extLst>
          </p:cNvPr>
          <p:cNvPicPr>
            <a:picLocks noChangeAspect="1"/>
          </p:cNvPicPr>
          <p:nvPr/>
        </p:nvPicPr>
        <p:blipFill>
          <a:blip r:embed="rId4"/>
          <a:stretch>
            <a:fillRect/>
          </a:stretch>
        </p:blipFill>
        <p:spPr>
          <a:xfrm>
            <a:off x="5690270" y="3032760"/>
            <a:ext cx="1852050" cy="1911943"/>
          </a:xfrm>
          <a:prstGeom prst="rect">
            <a:avLst/>
          </a:prstGeom>
        </p:spPr>
      </p:pic>
    </p:spTree>
    <p:extLst>
      <p:ext uri="{BB962C8B-B14F-4D97-AF65-F5344CB8AC3E}">
        <p14:creationId xmlns:p14="http://schemas.microsoft.com/office/powerpoint/2010/main" val="5800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9DB416-8B23-DD97-09A9-9C62E620A12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F1CD584A-50A2-DB75-86C0-D46C75230F8E}"/>
              </a:ext>
            </a:extLst>
          </p:cNvPr>
          <p:cNvSpPr>
            <a:spLocks noGrp="1"/>
          </p:cNvSpPr>
          <p:nvPr>
            <p:ph type="title"/>
          </p:nvPr>
        </p:nvSpPr>
        <p:spPr/>
        <p:txBody>
          <a:bodyPr/>
          <a:lstStyle/>
          <a:p>
            <a:r>
              <a:rPr lang="en-US" sz="1600" dirty="0"/>
              <a:t>Databases Updates</a:t>
            </a:r>
            <a:endParaRPr lang="en-US" dirty="0"/>
          </a:p>
        </p:txBody>
      </p:sp>
      <p:sp>
        <p:nvSpPr>
          <p:cNvPr id="4" name="Text Placeholder 3">
            <a:extLst>
              <a:ext uri="{FF2B5EF4-FFF2-40B4-BE49-F238E27FC236}">
                <a16:creationId xmlns:a16="http://schemas.microsoft.com/office/drawing/2014/main" id="{45D4E3EC-494C-CE40-EDBC-F5A1EBF62BC1}"/>
              </a:ext>
            </a:extLst>
          </p:cNvPr>
          <p:cNvSpPr>
            <a:spLocks noGrp="1"/>
          </p:cNvSpPr>
          <p:nvPr>
            <p:ph type="body" sz="quarter" idx="15"/>
          </p:nvPr>
        </p:nvSpPr>
        <p:spPr/>
        <p:txBody>
          <a:bodyPr/>
          <a:lstStyle/>
          <a:p>
            <a:endParaRPr lang="en-US"/>
          </a:p>
        </p:txBody>
      </p:sp>
      <p:sp>
        <p:nvSpPr>
          <p:cNvPr id="6" name="Text Placeholder 1">
            <a:extLst>
              <a:ext uri="{FF2B5EF4-FFF2-40B4-BE49-F238E27FC236}">
                <a16:creationId xmlns:a16="http://schemas.microsoft.com/office/drawing/2014/main" id="{2FC9105A-398D-B048-D9FF-41D2F68CC1AF}"/>
              </a:ext>
            </a:extLst>
          </p:cNvPr>
          <p:cNvSpPr txBox="1">
            <a:spLocks noGrp="1"/>
          </p:cNvSpPr>
          <p:nvPr>
            <p:ph type="body" sz="quarter" idx="16"/>
          </p:nvPr>
        </p:nvSpPr>
        <p:spPr>
          <a:xfrm>
            <a:off x="342900" y="855663"/>
            <a:ext cx="3956050" cy="3773487"/>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PP: MySQL 8.4 LTS for Azure Database MySQL</a:t>
            </a:r>
            <a:endParaRPr lang="en-US" sz="1000" dirty="0"/>
          </a:p>
          <a:p>
            <a:pPr algn="just"/>
            <a:r>
              <a:rPr lang="en-US" sz="1000" dirty="0"/>
              <a:t>MS announced the release </a:t>
            </a:r>
            <a:r>
              <a:rPr lang="en-US" sz="1000" b="1" dirty="0"/>
              <a:t>of MySQL 8.4 LTS for Azure Database for MySQL</a:t>
            </a:r>
            <a:r>
              <a:rPr lang="en-US" sz="1000" dirty="0"/>
              <a:t>, a stable, long-term support version. </a:t>
            </a:r>
            <a:r>
              <a:rPr lang="en-US" sz="1000" b="1" dirty="0"/>
              <a:t>MySQL 8.4 LTS </a:t>
            </a:r>
            <a:r>
              <a:rPr lang="en-US" sz="1000" dirty="0"/>
              <a:t>is the ideal choice when it is needed a dependable, consistent database solution that evolves with needs. </a:t>
            </a:r>
          </a:p>
          <a:p>
            <a:pPr algn="just"/>
            <a:r>
              <a:rPr lang="en-US" sz="1000" dirty="0"/>
              <a:t>It is possible to confidently build and scale applications using </a:t>
            </a:r>
            <a:r>
              <a:rPr lang="en-US" sz="1000" b="1" dirty="0"/>
              <a:t>Azure Database for MySQL</a:t>
            </a:r>
            <a:r>
              <a:rPr lang="en-US" sz="1000" dirty="0"/>
              <a:t>, knowing there is the latest in performance optimizations, security enhancements, and Azure integration features—fully supported over the long term. This release gives the benefit of ongoing updates, minimizing disruptions and helping you maintain a resilient infrastructure for your mission-critical workloads. </a:t>
            </a:r>
          </a:p>
        </p:txBody>
      </p:sp>
    </p:spTree>
    <p:extLst>
      <p:ext uri="{BB962C8B-B14F-4D97-AF65-F5344CB8AC3E}">
        <p14:creationId xmlns:p14="http://schemas.microsoft.com/office/powerpoint/2010/main" val="284809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71DA1-B55D-EF7E-C705-3E2EBD8AB3D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62E7423-4266-2E57-7ECF-35621C61E139}"/>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915420FD-81AB-F129-C44C-1ADB2CE5081E}"/>
              </a:ext>
            </a:extLst>
          </p:cNvPr>
          <p:cNvSpPr>
            <a:spLocks noGrp="1"/>
          </p:cNvSpPr>
          <p:nvPr>
            <p:ph type="body" sz="quarter" idx="15"/>
          </p:nvPr>
        </p:nvSpPr>
        <p:spPr/>
        <p:txBody>
          <a:bodyPr/>
          <a:lstStyle/>
          <a:p>
            <a:endParaRPr lang="en-US"/>
          </a:p>
        </p:txBody>
      </p:sp>
      <p:sp>
        <p:nvSpPr>
          <p:cNvPr id="3" name="Text Placeholder 2">
            <a:extLst>
              <a:ext uri="{FF2B5EF4-FFF2-40B4-BE49-F238E27FC236}">
                <a16:creationId xmlns:a16="http://schemas.microsoft.com/office/drawing/2014/main" id="{85CC37D8-1E6F-169F-97F5-710DBABAD7C3}"/>
              </a:ext>
            </a:extLst>
          </p:cNvPr>
          <p:cNvSpPr>
            <a:spLocks noGrp="1"/>
          </p:cNvSpPr>
          <p:nvPr>
            <p:ph type="body" sz="quarter" idx="10"/>
          </p:nvPr>
        </p:nvSpPr>
        <p:spPr>
          <a:xfrm>
            <a:off x="4433776" y="855081"/>
            <a:ext cx="4365038" cy="2608120"/>
          </a:xfrm>
        </p:spPr>
        <p:txBody>
          <a:bodyPr/>
          <a:lstStyle/>
          <a:p>
            <a:pPr algn="just"/>
            <a:r>
              <a:rPr lang="en-US" sz="1000" dirty="0">
                <a:hlinkClick r:id="rId2"/>
              </a:rPr>
              <a:t>Public Preview: Full text and hybrid search in Azure Cosmos DB </a:t>
            </a:r>
            <a:endParaRPr lang="ru-RU" sz="1000" dirty="0"/>
          </a:p>
          <a:p>
            <a:pPr algn="just"/>
            <a:r>
              <a:rPr lang="en-US" sz="1000" b="1" dirty="0"/>
              <a:t>Azure Cosmos DB for NoSQL</a:t>
            </a:r>
            <a:r>
              <a:rPr lang="ru-RU" sz="1000" b="1" dirty="0"/>
              <a:t> </a:t>
            </a:r>
            <a:r>
              <a:rPr lang="en-US" sz="1000" b="1" dirty="0"/>
              <a:t>powers </a:t>
            </a:r>
            <a:r>
              <a:rPr lang="en-US" sz="1000" dirty="0"/>
              <a:t>more generative AI scenarios and to build applications with advanced search capabilities. Three new search features in Azure Cosmos DB for NoSQL, now available in public preview: </a:t>
            </a:r>
          </a:p>
          <a:p>
            <a:pPr marL="171450" indent="-171450" algn="just">
              <a:buFont typeface="Arial" panose="020B0604020202020204" pitchFamily="34" charset="0"/>
              <a:buChar char="•"/>
            </a:pPr>
            <a:r>
              <a:rPr lang="en-US" sz="1000" b="1" dirty="0"/>
              <a:t>Full-text search</a:t>
            </a:r>
            <a:r>
              <a:rPr lang="en-US" sz="1000" dirty="0"/>
              <a:t>: Perform efficient text searches on data with advanced text analysis capabilities, including tokenization and stemming. Currently supports English, with more languages coming soon. </a:t>
            </a:r>
          </a:p>
          <a:p>
            <a:pPr marL="171450" indent="-171450" algn="just">
              <a:buFont typeface="Arial" panose="020B0604020202020204" pitchFamily="34" charset="0"/>
              <a:buChar char="•"/>
            </a:pPr>
            <a:r>
              <a:rPr lang="en-US" sz="1000" b="1" dirty="0"/>
              <a:t>BM25 text ranking</a:t>
            </a:r>
            <a:r>
              <a:rPr lang="en-US" sz="1000" dirty="0"/>
              <a:t>: Enhance text search relevance with BM25 ranking, which considers term frequency, document length, and term importance to find the most relevant documents in a text search </a:t>
            </a:r>
          </a:p>
          <a:p>
            <a:pPr marL="171450" indent="-171450" algn="just">
              <a:buFont typeface="Arial" panose="020B0604020202020204" pitchFamily="34" charset="0"/>
              <a:buChar char="•"/>
            </a:pPr>
            <a:r>
              <a:rPr lang="en-US" sz="1000" b="1" dirty="0"/>
              <a:t>Hybrid search</a:t>
            </a:r>
            <a:r>
              <a:rPr lang="en-US" sz="1000" dirty="0"/>
              <a:t>: Combine vector searches with BM25-based text ranking for highly accurate and contextually relevant results. This feature uses Reciprocal Rank Fusion (RRF) to merge and rank the results for improved relevancy. </a:t>
            </a:r>
          </a:p>
        </p:txBody>
      </p:sp>
      <p:sp>
        <p:nvSpPr>
          <p:cNvPr id="6" name="Text Placeholder 11">
            <a:extLst>
              <a:ext uri="{FF2B5EF4-FFF2-40B4-BE49-F238E27FC236}">
                <a16:creationId xmlns:a16="http://schemas.microsoft.com/office/drawing/2014/main" id="{F69D1DAA-5541-5F8D-D325-1706397A6A43}"/>
              </a:ext>
            </a:extLst>
          </p:cNvPr>
          <p:cNvSpPr txBox="1">
            <a:spLocks/>
          </p:cNvSpPr>
          <p:nvPr/>
        </p:nvSpPr>
        <p:spPr>
          <a:xfrm>
            <a:off x="292219" y="855080"/>
            <a:ext cx="3955781"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3"/>
              </a:rPr>
              <a:t>Public Preview: </a:t>
            </a:r>
            <a:r>
              <a:rPr lang="en-US" sz="1000" dirty="0" err="1">
                <a:hlinkClick r:id="rId3"/>
              </a:rPr>
              <a:t>DiskANN</a:t>
            </a:r>
            <a:r>
              <a:rPr lang="en-US" sz="1000" dirty="0">
                <a:hlinkClick r:id="rId3"/>
              </a:rPr>
              <a:t> vector indexing and search in vCore-based Azure Cosmos DB for MongoDB</a:t>
            </a:r>
            <a:endParaRPr lang="en-US" sz="1000" dirty="0"/>
          </a:p>
          <a:p>
            <a:pPr algn="just"/>
            <a:r>
              <a:rPr lang="en-US" sz="1000" dirty="0"/>
              <a:t>MS announced the public preview of </a:t>
            </a:r>
            <a:r>
              <a:rPr lang="en-US" sz="1000" b="1" dirty="0" err="1"/>
              <a:t>DiskANN</a:t>
            </a:r>
            <a:r>
              <a:rPr lang="en-US" sz="1000" b="1" dirty="0"/>
              <a:t> with filtering in vCore-based </a:t>
            </a:r>
            <a:r>
              <a:rPr lang="en-US" sz="1000" dirty="0"/>
              <a:t>Azure Cosmos DB for MongoDB. With </a:t>
            </a:r>
            <a:r>
              <a:rPr lang="en-US" sz="1000" dirty="0" err="1"/>
              <a:t>DiskANN</a:t>
            </a:r>
            <a:r>
              <a:rPr lang="en-US" sz="1000" dirty="0"/>
              <a:t>, it is possible to perform large-scale vector searches while reducing memory usage by up to 10 times compared to other algorithms like </a:t>
            </a:r>
            <a:r>
              <a:rPr lang="en-US" sz="1000" dirty="0" err="1"/>
              <a:t>IVFFlat</a:t>
            </a:r>
            <a:r>
              <a:rPr lang="en-US" sz="1000" dirty="0"/>
              <a:t> and HNSW—making recommendation engines, fraud detection, and other AI applications more cost-effective and scalable. Enjoy low-latency, high-availability performance, even with billions of vectors. </a:t>
            </a:r>
          </a:p>
        </p:txBody>
      </p:sp>
    </p:spTree>
    <p:extLst>
      <p:ext uri="{BB962C8B-B14F-4D97-AF65-F5344CB8AC3E}">
        <p14:creationId xmlns:p14="http://schemas.microsoft.com/office/powerpoint/2010/main" val="72484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3EC42-85C5-4B6C-4018-5067FEC5F5B6}"/>
              </a:ext>
            </a:extLst>
          </p:cNvPr>
          <p:cNvSpPr>
            <a:spLocks noGrp="1"/>
          </p:cNvSpPr>
          <p:nvPr>
            <p:ph type="title"/>
          </p:nvPr>
        </p:nvSpPr>
        <p:spPr/>
        <p:txBody>
          <a:bodyPr/>
          <a:lstStyle/>
          <a:p>
            <a:r>
              <a:rPr lang="en-US" sz="1600" dirty="0"/>
              <a:t>Databases Updates</a:t>
            </a:r>
            <a:endParaRPr lang="ru-RU" dirty="0"/>
          </a:p>
        </p:txBody>
      </p:sp>
      <p:sp>
        <p:nvSpPr>
          <p:cNvPr id="4" name="Text Placeholder 3">
            <a:extLst>
              <a:ext uri="{FF2B5EF4-FFF2-40B4-BE49-F238E27FC236}">
                <a16:creationId xmlns:a16="http://schemas.microsoft.com/office/drawing/2014/main" id="{2D0F516E-C448-F042-429F-E80B538B0DB8}"/>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582A399B-6C67-72ED-DE69-B38C0C948C9E}"/>
              </a:ext>
            </a:extLst>
          </p:cNvPr>
          <p:cNvSpPr>
            <a:spLocks noGrp="1"/>
          </p:cNvSpPr>
          <p:nvPr>
            <p:ph type="body" sz="quarter" idx="16"/>
          </p:nvPr>
        </p:nvSpPr>
        <p:spPr/>
        <p:txBody>
          <a:bodyPr/>
          <a:lstStyle/>
          <a:p>
            <a:pPr algn="just"/>
            <a:r>
              <a:rPr lang="en-US" dirty="0">
                <a:hlinkClick r:id="rId2"/>
              </a:rPr>
              <a:t>GA: </a:t>
            </a:r>
            <a:r>
              <a:rPr lang="en-US" dirty="0" err="1">
                <a:hlinkClick r:id="rId2"/>
              </a:rPr>
              <a:t>vCore</a:t>
            </a:r>
            <a:r>
              <a:rPr lang="en-US" dirty="0">
                <a:hlinkClick r:id="rId2"/>
              </a:rPr>
              <a:t>-based Azure Cosmos DB for Mongo DB </a:t>
            </a:r>
            <a:r>
              <a:rPr lang="en-US" dirty="0" err="1">
                <a:hlinkClick r:id="rId2"/>
              </a:rPr>
              <a:t>multishard</a:t>
            </a:r>
            <a:r>
              <a:rPr lang="en-US" dirty="0">
                <a:hlinkClick r:id="rId2"/>
              </a:rPr>
              <a:t> clusters</a:t>
            </a:r>
            <a:endParaRPr lang="en-US" dirty="0"/>
          </a:p>
          <a:p>
            <a:pPr algn="just"/>
            <a:r>
              <a:rPr lang="en-US" dirty="0"/>
              <a:t>Now it is possible to use up to five physical shards on </a:t>
            </a:r>
            <a:r>
              <a:rPr lang="en-US" dirty="0" err="1"/>
              <a:t>vCore</a:t>
            </a:r>
            <a:r>
              <a:rPr lang="en-US" dirty="0"/>
              <a:t>-based Azure Cosmos DB for MongoDB clusters. An increased number of shards in a cluster enables to host larger workloads and get elevated performance through higher concurrency.     </a:t>
            </a:r>
          </a:p>
          <a:p>
            <a:pPr algn="just"/>
            <a:r>
              <a:rPr lang="en-US" dirty="0"/>
              <a:t>When create a </a:t>
            </a:r>
            <a:r>
              <a:rPr lang="en-US" b="1" dirty="0" err="1"/>
              <a:t>vCore</a:t>
            </a:r>
            <a:r>
              <a:rPr lang="en-US" b="1" dirty="0"/>
              <a:t>-based Azure Cosmos DB for MongoDB </a:t>
            </a:r>
            <a:r>
              <a:rPr lang="en-US" dirty="0"/>
              <a:t>cluster, it is possible to select from one to five shards. As before, each physical shard gets the same compute (</a:t>
            </a:r>
            <a:r>
              <a:rPr lang="en-US" dirty="0" err="1"/>
              <a:t>vCore</a:t>
            </a:r>
            <a:r>
              <a:rPr lang="en-US" dirty="0"/>
              <a:t> count and amount of RAM) and storage (GiB and IOPS) configuration.  </a:t>
            </a:r>
          </a:p>
          <a:p>
            <a:pPr algn="just"/>
            <a:r>
              <a:rPr lang="en-US" dirty="0"/>
              <a:t>Using a greater number of physical shards can also help increase cluster performance for larger workloads that require </a:t>
            </a:r>
            <a:r>
              <a:rPr lang="en-US" dirty="0" err="1"/>
              <a:t>multishard</a:t>
            </a:r>
            <a:r>
              <a:rPr lang="en-US" dirty="0"/>
              <a:t> clusters because of better parallelization. </a:t>
            </a:r>
            <a:endParaRPr lang="ru-RU" dirty="0"/>
          </a:p>
        </p:txBody>
      </p:sp>
      <p:sp>
        <p:nvSpPr>
          <p:cNvPr id="6" name="Text Placeholder 11">
            <a:extLst>
              <a:ext uri="{FF2B5EF4-FFF2-40B4-BE49-F238E27FC236}">
                <a16:creationId xmlns:a16="http://schemas.microsoft.com/office/drawing/2014/main" id="{FE9BF8CF-96F3-69CF-108D-F422A8511BD1}"/>
              </a:ext>
            </a:extLst>
          </p:cNvPr>
          <p:cNvSpPr>
            <a:spLocks noGrp="1"/>
          </p:cNvSpPr>
          <p:nvPr>
            <p:ph type="body" sz="quarter" idx="10"/>
          </p:nvPr>
        </p:nvSpPr>
        <p:spPr>
          <a:xfrm>
            <a:off x="4433776" y="855080"/>
            <a:ext cx="4365038" cy="1198007"/>
          </a:xfrm>
        </p:spPr>
        <p:txBody>
          <a:bodyPr/>
          <a:lstStyle/>
          <a:p>
            <a:r>
              <a:rPr lang="en-US" sz="1000" dirty="0">
                <a:hlinkClick r:id="rId3"/>
              </a:rPr>
              <a:t>GA: </a:t>
            </a:r>
            <a:r>
              <a:rPr lang="en-US" sz="1000" dirty="0" err="1">
                <a:hlinkClick r:id="rId3"/>
              </a:rPr>
              <a:t>vCore</a:t>
            </a:r>
            <a:r>
              <a:rPr lang="en-US" sz="1000" dirty="0">
                <a:hlinkClick r:id="rId3"/>
              </a:rPr>
              <a:t>-based Azure Cosmos DB for MongoDB – up to 32 TiB storage</a:t>
            </a:r>
            <a:endParaRPr lang="en-US" sz="1000" dirty="0"/>
          </a:p>
          <a:p>
            <a:r>
              <a:rPr lang="en-US" sz="1000" dirty="0"/>
              <a:t>Higher capacity storage with higher IOPS enables to host larger workloads on </a:t>
            </a:r>
            <a:r>
              <a:rPr lang="en-US" sz="1000" dirty="0" err="1"/>
              <a:t>vCore</a:t>
            </a:r>
            <a:r>
              <a:rPr lang="en-US" sz="1000" dirty="0"/>
              <a:t>-based </a:t>
            </a:r>
            <a:r>
              <a:rPr lang="en-US" sz="1000" b="1" dirty="0"/>
              <a:t>Azure Cosmos DB for MongoDB cluster</a:t>
            </a:r>
            <a:r>
              <a:rPr lang="en-US" sz="1000" dirty="0"/>
              <a:t>. Now it is possible to elevate performance by choosing from </a:t>
            </a:r>
            <a:r>
              <a:rPr lang="en-US" sz="1000" b="1" dirty="0"/>
              <a:t>8 TiB, 16 TiB, and 32 TiB with 16,000 IOPS, 18,000 IOPS, and 20,000 IOPS </a:t>
            </a:r>
            <a:r>
              <a:rPr lang="en-US" sz="1000" dirty="0"/>
              <a:t>respectively. Also it is possible to scale up existing clusters using any of the new storage sizes as your workloads grow.  </a:t>
            </a:r>
          </a:p>
        </p:txBody>
      </p:sp>
    </p:spTree>
    <p:extLst>
      <p:ext uri="{BB962C8B-B14F-4D97-AF65-F5344CB8AC3E}">
        <p14:creationId xmlns:p14="http://schemas.microsoft.com/office/powerpoint/2010/main" val="41381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DD891-4CE7-3684-E998-D623020E5F58}"/>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98EDA87-FEEC-7025-3A81-E2B223F8F83C}"/>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FD842EA0-D1D6-E5CA-35A9-265810B8410B}"/>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4B72E1AC-FDA0-FB61-4BF0-E75C2B8A1664}"/>
              </a:ext>
            </a:extLst>
          </p:cNvPr>
          <p:cNvSpPr>
            <a:spLocks noGrp="1"/>
          </p:cNvSpPr>
          <p:nvPr>
            <p:ph type="body" sz="quarter" idx="16"/>
          </p:nvPr>
        </p:nvSpPr>
        <p:spPr/>
        <p:txBody>
          <a:bodyPr/>
          <a:lstStyle/>
          <a:p>
            <a:pPr algn="just"/>
            <a:r>
              <a:rPr lang="en-US" dirty="0">
                <a:hlinkClick r:id="rId2"/>
              </a:rPr>
              <a:t>Public Preview:  Network security perimeter</a:t>
            </a:r>
            <a:endParaRPr lang="en-US" dirty="0"/>
          </a:p>
          <a:p>
            <a:pPr algn="just"/>
            <a:r>
              <a:rPr lang="en-US" b="1" dirty="0"/>
              <a:t>Azure Monitor </a:t>
            </a:r>
            <a:r>
              <a:rPr lang="en-US" dirty="0"/>
              <a:t>services now extend support to </a:t>
            </a:r>
            <a:r>
              <a:rPr lang="en-US" b="1" dirty="0"/>
              <a:t>Network Security Perimeter (NSP) features</a:t>
            </a:r>
            <a:r>
              <a:rPr lang="en-US" dirty="0"/>
              <a:t>, enabling </a:t>
            </a:r>
            <a:r>
              <a:rPr lang="en-US" b="1" dirty="0"/>
              <a:t>Azure PaaS resources to communicate securely within a trusted boundary. </a:t>
            </a:r>
            <a:r>
              <a:rPr lang="en-US" dirty="0"/>
              <a:t>The integration of NSP features in Azure Monitor services enhances security and monitoring capabilities across 6 Azure cloud regions (</a:t>
            </a:r>
            <a:r>
              <a:rPr lang="en-US" b="1" dirty="0"/>
              <a:t>East US, East US 2, North Central US, South Central US, West US, West US 2</a:t>
            </a:r>
            <a:r>
              <a:rPr lang="en-US" dirty="0"/>
              <a:t>). These features are specifically designed to bolster the security and monitoring of customers' networks. Using NSP features in Azure Monitor services, customers can create a secure and isolated network environment, which is important in today's dynamic threat landscape.</a:t>
            </a:r>
          </a:p>
          <a:p>
            <a:pPr algn="just"/>
            <a:r>
              <a:rPr lang="en-US" dirty="0"/>
              <a:t>With network security perimeter, administrators can: </a:t>
            </a:r>
          </a:p>
          <a:p>
            <a:pPr marL="171450" indent="-171450" algn="just">
              <a:buFont typeface="Arial" panose="020B0604020202020204" pitchFamily="34" charset="0"/>
              <a:buChar char="•"/>
            </a:pPr>
            <a:r>
              <a:rPr lang="en-US" dirty="0"/>
              <a:t>Create a secure boundary around PaaS resources. </a:t>
            </a:r>
          </a:p>
          <a:p>
            <a:pPr marL="171450" indent="-171450" algn="just">
              <a:buFont typeface="Arial" panose="020B0604020202020204" pitchFamily="34" charset="0"/>
              <a:buChar char="•"/>
            </a:pPr>
            <a:r>
              <a:rPr lang="en-US" dirty="0"/>
              <a:t>Prevent data exfiltration by associating PaaS resources to the perimeter. </a:t>
            </a:r>
          </a:p>
          <a:p>
            <a:pPr marL="171450" indent="-171450" algn="just">
              <a:buFont typeface="Arial" panose="020B0604020202020204" pitchFamily="34" charset="0"/>
              <a:buChar char="•"/>
            </a:pPr>
            <a:r>
              <a:rPr lang="en-US" dirty="0"/>
              <a:t>Enable access rules to grant access outside the secure perimeter. </a:t>
            </a:r>
          </a:p>
          <a:p>
            <a:pPr marL="171450" indent="-171450" algn="just">
              <a:buFont typeface="Arial" panose="020B0604020202020204" pitchFamily="34" charset="0"/>
              <a:buChar char="•"/>
            </a:pPr>
            <a:r>
              <a:rPr lang="en-US" dirty="0"/>
              <a:t>Manage access rules for all the PaaS resources within the network security perimeter in a single pane of glass. </a:t>
            </a:r>
          </a:p>
          <a:p>
            <a:pPr marL="171450" indent="-171450" algn="just">
              <a:buFont typeface="Arial" panose="020B0604020202020204" pitchFamily="34" charset="0"/>
              <a:buChar char="•"/>
            </a:pPr>
            <a:r>
              <a:rPr lang="en-US" dirty="0"/>
              <a:t>Enable diagnostic settings to generate access logs of PaaS resources within the perimeter for Audit and Compliance. </a:t>
            </a:r>
          </a:p>
          <a:p>
            <a:pPr marL="171450" indent="-171450" algn="just">
              <a:buFont typeface="Arial" panose="020B0604020202020204" pitchFamily="34" charset="0"/>
              <a:buChar char="•"/>
            </a:pPr>
            <a:r>
              <a:rPr lang="en-US" dirty="0"/>
              <a:t>Allow private endpoint traffic without additional access rules.</a:t>
            </a:r>
          </a:p>
        </p:txBody>
      </p:sp>
      <p:pic>
        <p:nvPicPr>
          <p:cNvPr id="3" name="Picture 2">
            <a:extLst>
              <a:ext uri="{FF2B5EF4-FFF2-40B4-BE49-F238E27FC236}">
                <a16:creationId xmlns:a16="http://schemas.microsoft.com/office/drawing/2014/main" id="{2D5C8A3D-5CC8-BDD2-34BD-C65DDA455F51}"/>
              </a:ext>
            </a:extLst>
          </p:cNvPr>
          <p:cNvPicPr>
            <a:picLocks noChangeAspect="1"/>
          </p:cNvPicPr>
          <p:nvPr/>
        </p:nvPicPr>
        <p:blipFill>
          <a:blip r:embed="rId3"/>
          <a:stretch>
            <a:fillRect/>
          </a:stretch>
        </p:blipFill>
        <p:spPr>
          <a:xfrm>
            <a:off x="4790101" y="1080000"/>
            <a:ext cx="4008713" cy="2291319"/>
          </a:xfrm>
          <a:prstGeom prst="rect">
            <a:avLst/>
          </a:prstGeom>
        </p:spPr>
      </p:pic>
    </p:spTree>
    <p:extLst>
      <p:ext uri="{BB962C8B-B14F-4D97-AF65-F5344CB8AC3E}">
        <p14:creationId xmlns:p14="http://schemas.microsoft.com/office/powerpoint/2010/main" val="911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3F914-6D5D-BD1D-7BB5-F32FBA093A6A}"/>
              </a:ext>
            </a:extLst>
          </p:cNvPr>
          <p:cNvSpPr>
            <a:spLocks noGrp="1"/>
          </p:cNvSpPr>
          <p:nvPr>
            <p:ph type="title"/>
          </p:nvPr>
        </p:nvSpPr>
        <p:spPr/>
        <p:txBody>
          <a:bodyPr/>
          <a:lstStyle/>
          <a:p>
            <a:r>
              <a:rPr lang="en-US" sz="1600" dirty="0"/>
              <a:t>Databases Updates</a:t>
            </a:r>
            <a:endParaRPr lang="ru-RU" dirty="0"/>
          </a:p>
        </p:txBody>
      </p:sp>
      <p:sp>
        <p:nvSpPr>
          <p:cNvPr id="4" name="Text Placeholder 3">
            <a:extLst>
              <a:ext uri="{FF2B5EF4-FFF2-40B4-BE49-F238E27FC236}">
                <a16:creationId xmlns:a16="http://schemas.microsoft.com/office/drawing/2014/main" id="{D6F476DD-3323-3889-08D2-50160CC16FCC}"/>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282D5193-0725-907C-2E20-0A88F4119A2A}"/>
              </a:ext>
            </a:extLst>
          </p:cNvPr>
          <p:cNvSpPr>
            <a:spLocks noGrp="1"/>
          </p:cNvSpPr>
          <p:nvPr>
            <p:ph type="body" sz="quarter" idx="16"/>
          </p:nvPr>
        </p:nvSpPr>
        <p:spPr/>
        <p:txBody>
          <a:bodyPr/>
          <a:lstStyle/>
          <a:p>
            <a:pPr algn="just"/>
            <a:r>
              <a:rPr lang="en-US" dirty="0">
                <a:hlinkClick r:id="rId2"/>
              </a:rPr>
              <a:t>GA: Cross-region replication in </a:t>
            </a:r>
            <a:r>
              <a:rPr lang="en-US" dirty="0" err="1">
                <a:hlinkClick r:id="rId2"/>
              </a:rPr>
              <a:t>vCore</a:t>
            </a:r>
            <a:r>
              <a:rPr lang="en-US" dirty="0">
                <a:hlinkClick r:id="rId2"/>
              </a:rPr>
              <a:t>-based Azure Cosmos DB for MongoDB</a:t>
            </a:r>
            <a:endParaRPr lang="en-US" dirty="0"/>
          </a:p>
          <a:p>
            <a:pPr algn="just"/>
            <a:r>
              <a:rPr lang="en-US" dirty="0"/>
              <a:t>It is now possible to create a replica of a cluster in another region. This cluster replica is continuously updated with the data written in the primary region. In the rare case of an outage in the primary region, it is allowed to promote this replica to become the new read-write cluster.     </a:t>
            </a:r>
          </a:p>
          <a:p>
            <a:pPr algn="just"/>
            <a:r>
              <a:rPr lang="en-US" dirty="0"/>
              <a:t>It is allowed to use the cluster replica in another region for reading. This helps offload read operations from the primary cluster and deliver reads with lower latency to applications that are hosted closer to the other region.  </a:t>
            </a:r>
          </a:p>
          <a:p>
            <a:pPr algn="just"/>
            <a:r>
              <a:rPr lang="en-US" dirty="0"/>
              <a:t>When the cluster replica in region B is promoted and becomes the new read-write cluster, it mirrors the original configuration by maintaining a read replica in the former primary region A. The global read-write connection string always points to the cluster available for writes. It allows uninterrupted work with the database after replica cluster promotion. </a:t>
            </a:r>
            <a:endParaRPr lang="ru-RU" dirty="0"/>
          </a:p>
        </p:txBody>
      </p:sp>
      <p:sp>
        <p:nvSpPr>
          <p:cNvPr id="8" name="Text Placeholder 1">
            <a:extLst>
              <a:ext uri="{FF2B5EF4-FFF2-40B4-BE49-F238E27FC236}">
                <a16:creationId xmlns:a16="http://schemas.microsoft.com/office/drawing/2014/main" id="{ABA427F1-BCFC-B6E4-4977-7A527517F4C7}"/>
              </a:ext>
            </a:extLst>
          </p:cNvPr>
          <p:cNvSpPr>
            <a:spLocks noGrp="1"/>
          </p:cNvSpPr>
          <p:nvPr>
            <p:ph type="body" sz="quarter" idx="10"/>
          </p:nvPr>
        </p:nvSpPr>
        <p:spPr>
          <a:xfrm>
            <a:off x="4433776" y="855081"/>
            <a:ext cx="4365038" cy="1307828"/>
          </a:xfrm>
        </p:spPr>
        <p:txBody>
          <a:bodyPr/>
          <a:lstStyle/>
          <a:p>
            <a:pPr algn="just"/>
            <a:r>
              <a:rPr lang="en-US" sz="1000" dirty="0">
                <a:hlinkClick r:id="rId3"/>
              </a:rPr>
              <a:t>Public Preview: Data API in vCore-based Azure Cosmos DB for MongoDB</a:t>
            </a:r>
            <a:endParaRPr lang="en-US" sz="1000" dirty="0"/>
          </a:p>
          <a:p>
            <a:pPr algn="just"/>
            <a:r>
              <a:rPr lang="en-US" sz="1000" dirty="0"/>
              <a:t>MS announced the public preview of the </a:t>
            </a:r>
            <a:r>
              <a:rPr lang="en-US" sz="1000" b="1" dirty="0"/>
              <a:t>Data API for vCore-based Azure Cosmos DB for MongoDB.</a:t>
            </a:r>
            <a:r>
              <a:rPr lang="en-US" sz="1000" dirty="0"/>
              <a:t> The Data API provides a flexible and powerful way to interact with database through HTTP-based API calls. </a:t>
            </a:r>
          </a:p>
        </p:txBody>
      </p:sp>
    </p:spTree>
    <p:extLst>
      <p:ext uri="{BB962C8B-B14F-4D97-AF65-F5344CB8AC3E}">
        <p14:creationId xmlns:p14="http://schemas.microsoft.com/office/powerpoint/2010/main" val="287004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30A3B-5B5F-E3BD-A4F6-C2C8DE0B4DB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6FF38FE-F7F4-39FA-FD76-EE7224F55359}"/>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7ADF7F88-4577-68E6-C1CF-62135B255195}"/>
              </a:ext>
            </a:extLst>
          </p:cNvPr>
          <p:cNvSpPr>
            <a:spLocks noGrp="1"/>
          </p:cNvSpPr>
          <p:nvPr>
            <p:ph type="body" sz="quarter" idx="15"/>
          </p:nvPr>
        </p:nvSpPr>
        <p:spPr/>
        <p:txBody>
          <a:bodyPr/>
          <a:lstStyle/>
          <a:p>
            <a:endParaRPr lang="en-US" dirty="0"/>
          </a:p>
        </p:txBody>
      </p:sp>
      <p:sp>
        <p:nvSpPr>
          <p:cNvPr id="2" name="Text Placeholder 11">
            <a:extLst>
              <a:ext uri="{FF2B5EF4-FFF2-40B4-BE49-F238E27FC236}">
                <a16:creationId xmlns:a16="http://schemas.microsoft.com/office/drawing/2014/main" id="{23A31A4C-07BA-414A-4983-C9A3D090A47E}"/>
              </a:ext>
            </a:extLst>
          </p:cNvPr>
          <p:cNvSpPr txBox="1">
            <a:spLocks/>
          </p:cNvSpPr>
          <p:nvPr/>
        </p:nvSpPr>
        <p:spPr>
          <a:xfrm>
            <a:off x="205819" y="777442"/>
            <a:ext cx="4365038" cy="2057937"/>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2"/>
              </a:rPr>
              <a:t>GA: Vector search in Azure Cosmos DB for NoSQL</a:t>
            </a:r>
            <a:endParaRPr lang="en-US" sz="1000" dirty="0"/>
          </a:p>
          <a:p>
            <a:pPr algn="just"/>
            <a:r>
              <a:rPr lang="en-US" sz="1000" dirty="0"/>
              <a:t>Now generally available in </a:t>
            </a:r>
            <a:r>
              <a:rPr lang="en-US" sz="1000" b="1" dirty="0"/>
              <a:t>Azure Cosmos DB for NoSQL, vector search enables applications to perform</a:t>
            </a:r>
            <a:r>
              <a:rPr lang="en-US" sz="1000" dirty="0"/>
              <a:t> high-dimensional vector similarity searches. It is possible to take advantage of advanced AI scenarios including semantic search, Retrieval Augmented Generation (RAG), semantic caching, and anomaly detection. This release also improves performance, including faster vector ingestion and lower search latencies, and offers compatibility with popular Azure Cosmos DB for NoSQL capabilities, such as customer-managed keys, continuous backup, point-in-time restore, and Fabric mirroring. Operational and vector data stays together and in sync, simplifying your data management, AI application architectures, and vector-based operations. </a:t>
            </a:r>
          </a:p>
        </p:txBody>
      </p:sp>
      <p:sp>
        <p:nvSpPr>
          <p:cNvPr id="3" name="Text Placeholder 4">
            <a:extLst>
              <a:ext uri="{FF2B5EF4-FFF2-40B4-BE49-F238E27FC236}">
                <a16:creationId xmlns:a16="http://schemas.microsoft.com/office/drawing/2014/main" id="{B7111B92-E60F-52A3-7A26-BA7FBF03F7F3}"/>
              </a:ext>
            </a:extLst>
          </p:cNvPr>
          <p:cNvSpPr txBox="1">
            <a:spLocks/>
          </p:cNvSpPr>
          <p:nvPr/>
        </p:nvSpPr>
        <p:spPr>
          <a:xfrm>
            <a:off x="4781550" y="777442"/>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3"/>
              </a:rPr>
              <a:t>GA: </a:t>
            </a:r>
            <a:r>
              <a:rPr lang="en-US" dirty="0" err="1">
                <a:hlinkClick r:id="rId3"/>
              </a:rPr>
              <a:t>DiskANN</a:t>
            </a:r>
            <a:r>
              <a:rPr lang="en-US" dirty="0">
                <a:hlinkClick r:id="rId3"/>
              </a:rPr>
              <a:t> in Azure Cosmos DB for NoSQL</a:t>
            </a:r>
            <a:endParaRPr lang="en-US" dirty="0"/>
          </a:p>
          <a:p>
            <a:pPr algn="just"/>
            <a:r>
              <a:rPr lang="en-US" dirty="0"/>
              <a:t>MS announced the general availability of </a:t>
            </a:r>
            <a:r>
              <a:rPr lang="en-US" b="1" dirty="0"/>
              <a:t>Microsoft </a:t>
            </a:r>
            <a:r>
              <a:rPr lang="en-US" b="1" dirty="0" err="1"/>
              <a:t>DiskANN</a:t>
            </a:r>
            <a:r>
              <a:rPr lang="en-US" b="1" dirty="0"/>
              <a:t> vector index in Azure Cosmos DB for NoSQL</a:t>
            </a:r>
            <a:r>
              <a:rPr lang="en-US" dirty="0"/>
              <a:t>. With this cutting-edge vector index type, it is possible to perform fast, accurate vector similarity searches at any scale. This release, get faster </a:t>
            </a:r>
            <a:r>
              <a:rPr lang="en-US" dirty="0" err="1"/>
              <a:t>DiskANN</a:t>
            </a:r>
            <a:r>
              <a:rPr lang="en-US" dirty="0"/>
              <a:t> index builds, improved vector ingestion rates, lower search latencies, and higher accuracy.</a:t>
            </a:r>
          </a:p>
          <a:p>
            <a:pPr algn="just"/>
            <a:r>
              <a:rPr lang="en-US" dirty="0"/>
              <a:t>Additionally, it is possible to use new index and search parameters to fine-tune performance and accuracy, finding the balance that meets application’s unique needs. </a:t>
            </a:r>
            <a:endParaRPr lang="ru-RU" dirty="0"/>
          </a:p>
        </p:txBody>
      </p:sp>
    </p:spTree>
    <p:extLst>
      <p:ext uri="{BB962C8B-B14F-4D97-AF65-F5344CB8AC3E}">
        <p14:creationId xmlns:p14="http://schemas.microsoft.com/office/powerpoint/2010/main" val="21998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630221-113C-C595-7869-6CDF94CB3F93}"/>
              </a:ext>
            </a:extLst>
          </p:cNvPr>
          <p:cNvSpPr>
            <a:spLocks noGrp="1"/>
          </p:cNvSpPr>
          <p:nvPr>
            <p:ph type="title"/>
          </p:nvPr>
        </p:nvSpPr>
        <p:spPr/>
        <p:txBody>
          <a:bodyPr/>
          <a:lstStyle/>
          <a:p>
            <a:r>
              <a:rPr lang="en-US" sz="1600" dirty="0"/>
              <a:t>Databases Updates</a:t>
            </a:r>
            <a:endParaRPr lang="en-US" dirty="0"/>
          </a:p>
        </p:txBody>
      </p:sp>
      <p:sp>
        <p:nvSpPr>
          <p:cNvPr id="4" name="Text Placeholder 3">
            <a:extLst>
              <a:ext uri="{FF2B5EF4-FFF2-40B4-BE49-F238E27FC236}">
                <a16:creationId xmlns:a16="http://schemas.microsoft.com/office/drawing/2014/main" id="{C7E1B80C-56B9-20BE-0C50-B84DA6432CA2}"/>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D8178FF8-4B58-78C8-A629-A311C2400217}"/>
              </a:ext>
            </a:extLst>
          </p:cNvPr>
          <p:cNvSpPr>
            <a:spLocks noGrp="1"/>
          </p:cNvSpPr>
          <p:nvPr>
            <p:ph type="body" sz="quarter" idx="16"/>
          </p:nvPr>
        </p:nvSpPr>
        <p:spPr>
          <a:xfrm>
            <a:off x="342900" y="855081"/>
            <a:ext cx="3955312" cy="2564920"/>
          </a:xfrm>
        </p:spPr>
        <p:txBody>
          <a:bodyPr/>
          <a:lstStyle/>
          <a:p>
            <a:pPr algn="just"/>
            <a:r>
              <a:rPr lang="en-US" dirty="0">
                <a:hlinkClick r:id="rId2"/>
              </a:rPr>
              <a:t>Public Preview: Introduction Apache graph support in Azure Database for PostgreSQL</a:t>
            </a:r>
            <a:endParaRPr lang="en-US" dirty="0"/>
          </a:p>
          <a:p>
            <a:pPr algn="just"/>
            <a:r>
              <a:rPr lang="en-US" dirty="0"/>
              <a:t>It provides a significant advancement in graph processing capabilities within the PostgreSQL ecosystem. It allows to take a full advantage of a powerful set of graph database tools using the robust enterprise features of Azure Database for PostgreSQL</a:t>
            </a:r>
            <a:r>
              <a:rPr lang="en-US" b="1" dirty="0"/>
              <a:t>. Apache AGE enables to move beyond </a:t>
            </a:r>
            <a:r>
              <a:rPr lang="en-US" dirty="0"/>
              <a:t>baseline Retrieval Augmented Generation (RAG) application patterns to </a:t>
            </a:r>
            <a:r>
              <a:rPr lang="en-US" dirty="0" err="1"/>
              <a:t>GraphRAG</a:t>
            </a:r>
            <a:r>
              <a:rPr lang="en-US" dirty="0"/>
              <a:t> powered by Azure Database for PostgreSQL.  </a:t>
            </a:r>
          </a:p>
          <a:p>
            <a:pPr algn="just"/>
            <a:r>
              <a:rPr lang="en-US" dirty="0"/>
              <a:t> Apache AGE provides graph database functionality, enabling to store and query graph data efficiently within PostgreSQL. Using the intuitive </a:t>
            </a:r>
            <a:r>
              <a:rPr lang="en-US" dirty="0" err="1"/>
              <a:t>openCypher</a:t>
            </a:r>
            <a:r>
              <a:rPr lang="en-US" dirty="0"/>
              <a:t> query language, you can easily write expressive graph queries. In addition, can manage and analyze complex relationships within your data, uncovering insights that traditional relational databases and even semantic search might miss. </a:t>
            </a:r>
          </a:p>
        </p:txBody>
      </p:sp>
      <p:sp>
        <p:nvSpPr>
          <p:cNvPr id="6" name="Text Placeholder 13">
            <a:extLst>
              <a:ext uri="{FF2B5EF4-FFF2-40B4-BE49-F238E27FC236}">
                <a16:creationId xmlns:a16="http://schemas.microsoft.com/office/drawing/2014/main" id="{20599286-42C8-0B7A-F1F4-C0916360ABF4}"/>
              </a:ext>
            </a:extLst>
          </p:cNvPr>
          <p:cNvSpPr txBox="1">
            <a:spLocks/>
          </p:cNvSpPr>
          <p:nvPr/>
        </p:nvSpPr>
        <p:spPr>
          <a:xfrm>
            <a:off x="4570857" y="855080"/>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3"/>
              </a:rPr>
              <a:t>On-Demand Backups in Azure Database for PostgreSQL Flexible Server - Public Preview</a:t>
            </a:r>
            <a:endParaRPr lang="en-US" dirty="0"/>
          </a:p>
          <a:p>
            <a:pPr algn="just"/>
            <a:r>
              <a:rPr lang="en-US" dirty="0"/>
              <a:t>Now it is possible to create on-demand backups whenever required. On-demand backups can be taken in addition to scheduled automatic backups. This feature is especially useful for scenarios such as preparing for potentially high-risk operations like system upgrades or schema changes or performing periodic refreshes that fall outside scheduled backup cadence.</a:t>
            </a:r>
          </a:p>
          <a:p>
            <a:pPr algn="just"/>
            <a:r>
              <a:rPr lang="en-US" dirty="0"/>
              <a:t>Key Benefits</a:t>
            </a:r>
          </a:p>
          <a:p>
            <a:pPr marL="171450" indent="-171450" algn="just">
              <a:buFont typeface="Arial" panose="020B0604020202020204" pitchFamily="34" charset="0"/>
              <a:buChar char="•"/>
            </a:pPr>
            <a:r>
              <a:rPr lang="en-US" b="1" dirty="0"/>
              <a:t>Flexible Retention: </a:t>
            </a:r>
            <a:r>
              <a:rPr lang="en-US" dirty="0"/>
              <a:t>On-demand backups are retained according to specified backup retention window, with the added flexibility to delete them when they are no longer needed.</a:t>
            </a:r>
          </a:p>
          <a:p>
            <a:pPr marL="171450" indent="-171450" algn="just">
              <a:buFont typeface="Arial" panose="020B0604020202020204" pitchFamily="34" charset="0"/>
              <a:buChar char="•"/>
            </a:pPr>
            <a:r>
              <a:rPr lang="en-US" b="1" dirty="0"/>
              <a:t>User Control</a:t>
            </a:r>
          </a:p>
          <a:p>
            <a:pPr marL="171450" indent="-171450" algn="just">
              <a:buFont typeface="Arial" panose="020B0604020202020204" pitchFamily="34" charset="0"/>
              <a:buChar char="•"/>
            </a:pPr>
            <a:r>
              <a:rPr lang="en-US" b="1" dirty="0"/>
              <a:t>Seamless Integration: </a:t>
            </a:r>
            <a:r>
              <a:rPr lang="en-US" dirty="0"/>
              <a:t>These backups are stored alongside automated backups, but only on-demand backups are user-</a:t>
            </a:r>
            <a:r>
              <a:rPr lang="en-US" dirty="0" err="1"/>
              <a:t>deletable</a:t>
            </a:r>
            <a:r>
              <a:rPr lang="en-US" dirty="0"/>
              <a:t>. Automated backups remain managed by the Flexible Server service to ensure compliance with retention requirements.</a:t>
            </a:r>
          </a:p>
          <a:p>
            <a:pPr marL="171450" indent="-171450" algn="just">
              <a:buFont typeface="Arial" panose="020B0604020202020204" pitchFamily="34" charset="0"/>
              <a:buChar char="•"/>
            </a:pPr>
            <a:r>
              <a:rPr lang="en-US" b="1" dirty="0"/>
              <a:t>Cost Optimization: </a:t>
            </a:r>
            <a:r>
              <a:rPr lang="en-US" dirty="0"/>
              <a:t>While automated backups are managed by Azure and cannot be deleted, on-demand backups provide a control over storage costs. Delete these backups once their purpose is served to avoid unnecessary storage expenses.</a:t>
            </a:r>
          </a:p>
        </p:txBody>
      </p:sp>
    </p:spTree>
    <p:extLst>
      <p:ext uri="{BB962C8B-B14F-4D97-AF65-F5344CB8AC3E}">
        <p14:creationId xmlns:p14="http://schemas.microsoft.com/office/powerpoint/2010/main" val="9199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293168-70EE-8E9B-6935-65DF6CC1E520}"/>
              </a:ext>
            </a:extLst>
          </p:cNvPr>
          <p:cNvSpPr>
            <a:spLocks noGrp="1"/>
          </p:cNvSpPr>
          <p:nvPr>
            <p:ph type="title"/>
          </p:nvPr>
        </p:nvSpPr>
        <p:spPr/>
        <p:txBody>
          <a:bodyPr/>
          <a:lstStyle/>
          <a:p>
            <a:r>
              <a:rPr lang="en-US" sz="1800" dirty="0"/>
              <a:t>Databases Updates</a:t>
            </a:r>
            <a:endParaRPr lang="en-US" dirty="0"/>
          </a:p>
        </p:txBody>
      </p:sp>
      <p:sp>
        <p:nvSpPr>
          <p:cNvPr id="4" name="Text Placeholder 3">
            <a:extLst>
              <a:ext uri="{FF2B5EF4-FFF2-40B4-BE49-F238E27FC236}">
                <a16:creationId xmlns:a16="http://schemas.microsoft.com/office/drawing/2014/main" id="{2650F6F4-A32A-FB57-8B40-587528AEB117}"/>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A99C1840-42CB-2AAA-82F4-807BF7A8EB8F}"/>
              </a:ext>
            </a:extLst>
          </p:cNvPr>
          <p:cNvSpPr>
            <a:spLocks noGrp="1"/>
          </p:cNvSpPr>
          <p:nvPr>
            <p:ph type="body" sz="quarter" idx="16"/>
          </p:nvPr>
        </p:nvSpPr>
        <p:spPr>
          <a:xfrm>
            <a:off x="342900" y="855080"/>
            <a:ext cx="3955312" cy="3774069"/>
          </a:xfrm>
        </p:spPr>
        <p:txBody>
          <a:bodyPr/>
          <a:lstStyle/>
          <a:p>
            <a:pPr algn="just"/>
            <a:r>
              <a:rPr lang="en-US" dirty="0">
                <a:hlinkClick r:id="rId2"/>
              </a:rPr>
              <a:t>GA: Semantic Ranker Solution Accelerator on Azure Database for PostgreSQL</a:t>
            </a:r>
            <a:endParaRPr lang="en-US" dirty="0"/>
          </a:p>
          <a:p>
            <a:pPr algn="just"/>
            <a:r>
              <a:rPr lang="en-US" dirty="0"/>
              <a:t>Accuracy of the information retrieval pipeline plays a key role in the quality of </a:t>
            </a:r>
            <a:r>
              <a:rPr lang="en-US" b="1" dirty="0"/>
              <a:t>advanced Retrieval Augmented Generation (RAG) applications. </a:t>
            </a:r>
            <a:r>
              <a:rPr lang="en-US" dirty="0"/>
              <a:t>Using the new Semantic Ranker Solution Accelerator, it is possible to extend Azure Database for PostgreSQL with a semantic ranker model and use it directly in PostgreSQL queries to boost accuracy of the vector search results.  </a:t>
            </a:r>
          </a:p>
          <a:p>
            <a:pPr algn="just"/>
            <a:r>
              <a:rPr lang="en-US" dirty="0"/>
              <a:t>This solution accelerator provides automated deployment scripts that can use to provision a semantic ranker model as an Azure Machine Learning inference endpoint. It also includes SQL user-defined functions for PostgreSQL that you can use to integrate the semantic ranker model into SQL queries.  </a:t>
            </a:r>
          </a:p>
          <a:p>
            <a:pPr algn="just"/>
            <a:r>
              <a:rPr lang="en-US" dirty="0"/>
              <a:t>This solution accelerator requires </a:t>
            </a:r>
            <a:r>
              <a:rPr lang="en-US" dirty="0" err="1"/>
              <a:t>azure_ai</a:t>
            </a:r>
            <a:r>
              <a:rPr lang="en-US" dirty="0"/>
              <a:t> extension. </a:t>
            </a:r>
          </a:p>
        </p:txBody>
      </p:sp>
      <p:sp>
        <p:nvSpPr>
          <p:cNvPr id="6" name="Text Placeholder 1">
            <a:extLst>
              <a:ext uri="{FF2B5EF4-FFF2-40B4-BE49-F238E27FC236}">
                <a16:creationId xmlns:a16="http://schemas.microsoft.com/office/drawing/2014/main" id="{3330F7ED-FAEC-BBD0-D07B-C1A0345F636E}"/>
              </a:ext>
            </a:extLst>
          </p:cNvPr>
          <p:cNvSpPr>
            <a:spLocks noGrp="1"/>
          </p:cNvSpPr>
          <p:nvPr>
            <p:ph type="body" sz="quarter" idx="10"/>
          </p:nvPr>
        </p:nvSpPr>
        <p:spPr>
          <a:xfrm>
            <a:off x="4433776" y="855080"/>
            <a:ext cx="4365038" cy="3774069"/>
          </a:xfrm>
        </p:spPr>
        <p:txBody>
          <a:bodyPr/>
          <a:lstStyle/>
          <a:p>
            <a:pPr algn="just"/>
            <a:r>
              <a:rPr lang="en-US" sz="1000" dirty="0">
                <a:hlinkClick r:id="rId3"/>
              </a:rPr>
              <a:t>GA: Index Tunning in Azure Database for PostgreSQL – Flexible Server</a:t>
            </a:r>
            <a:endParaRPr lang="en-US" sz="1000" dirty="0"/>
          </a:p>
          <a:p>
            <a:pPr algn="just"/>
            <a:r>
              <a:rPr lang="en-US" sz="1000" dirty="0"/>
              <a:t>It is now possible to use index tuning to analyze the most resource intensive set of queries in workload and produce recommendations of indexes that, once created, improve the performance of those queries. Index tuning also recommends indexes to drop if they are identified as duplicates or are considered irrelevant for lack of use.  </a:t>
            </a:r>
          </a:p>
          <a:p>
            <a:pPr algn="just"/>
            <a:r>
              <a:rPr lang="en-US" sz="1000" dirty="0"/>
              <a:t>The new index tuning feature builds on query store in </a:t>
            </a:r>
            <a:r>
              <a:rPr lang="en-US" sz="1000" b="1" dirty="0"/>
              <a:t>Azure Database for PostgreSQL - Flexible Server</a:t>
            </a:r>
            <a:r>
              <a:rPr lang="en-US" sz="1000" dirty="0"/>
              <a:t>, which captures and retains a history of queries executed in workload and the runtime statistics of those queries. </a:t>
            </a:r>
            <a:endParaRPr lang="ru-RU" sz="1000" dirty="0"/>
          </a:p>
        </p:txBody>
      </p:sp>
    </p:spTree>
    <p:extLst>
      <p:ext uri="{BB962C8B-B14F-4D97-AF65-F5344CB8AC3E}">
        <p14:creationId xmlns:p14="http://schemas.microsoft.com/office/powerpoint/2010/main" val="42867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83108F-17F1-5A67-DBED-081F27B47F6E}"/>
              </a:ext>
            </a:extLst>
          </p:cNvPr>
          <p:cNvSpPr>
            <a:spLocks noGrp="1"/>
          </p:cNvSpPr>
          <p:nvPr>
            <p:ph type="title"/>
          </p:nvPr>
        </p:nvSpPr>
        <p:spPr/>
        <p:txBody>
          <a:bodyPr/>
          <a:lstStyle/>
          <a:p>
            <a:r>
              <a:rPr lang="en-US" sz="1600" dirty="0"/>
              <a:t>Databases Updates</a:t>
            </a:r>
            <a:endParaRPr lang="en-US" dirty="0"/>
          </a:p>
        </p:txBody>
      </p:sp>
      <p:sp>
        <p:nvSpPr>
          <p:cNvPr id="4" name="Text Placeholder 3">
            <a:extLst>
              <a:ext uri="{FF2B5EF4-FFF2-40B4-BE49-F238E27FC236}">
                <a16:creationId xmlns:a16="http://schemas.microsoft.com/office/drawing/2014/main" id="{0733550F-2615-B7A2-B92F-33E9F15C8517}"/>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860357DB-8C2B-2228-F83E-09DE88D7FE53}"/>
              </a:ext>
            </a:extLst>
          </p:cNvPr>
          <p:cNvSpPr>
            <a:spLocks noGrp="1"/>
          </p:cNvSpPr>
          <p:nvPr>
            <p:ph type="body" sz="quarter" idx="16"/>
          </p:nvPr>
        </p:nvSpPr>
        <p:spPr/>
        <p:txBody>
          <a:bodyPr/>
          <a:lstStyle/>
          <a:p>
            <a:pPr algn="just"/>
            <a:r>
              <a:rPr lang="en-US" dirty="0">
                <a:hlinkClick r:id="rId2"/>
              </a:rPr>
              <a:t>GA: Default Zone Resilience in Azure Database for MySQL – Flexible Server Business Critical Service</a:t>
            </a:r>
            <a:endParaRPr lang="en-US" dirty="0"/>
          </a:p>
          <a:p>
            <a:pPr algn="just"/>
            <a:r>
              <a:rPr lang="en-US" dirty="0"/>
              <a:t>With this new enhancement in </a:t>
            </a:r>
            <a:r>
              <a:rPr lang="en-US" b="1" dirty="0"/>
              <a:t>Dec 2024, mission-critical MySQL workloads on Azure Database for MySQL – Flexible Server </a:t>
            </a:r>
            <a:r>
              <a:rPr lang="en-US" dirty="0"/>
              <a:t>Business Critical service tier are now zone-resilient by default—at no additional cost. Even if you don’t configure high availability (HA), Flexible Server will host your data and log files in zone-redundant storage by default. Existing servers configured for zone-redundant HA continue to benefit from the 99.99% uptime service level agreement (SLA) provided by built-in zonal redundancy and hot standby. In addition, servers configured for same-zone HA and non-HA also benefit—they can recover quickly from zonal outages using the zone-redundant backups. </a:t>
            </a:r>
          </a:p>
        </p:txBody>
      </p:sp>
      <p:sp>
        <p:nvSpPr>
          <p:cNvPr id="8" name="Text Placeholder 4">
            <a:extLst>
              <a:ext uri="{FF2B5EF4-FFF2-40B4-BE49-F238E27FC236}">
                <a16:creationId xmlns:a16="http://schemas.microsoft.com/office/drawing/2014/main" id="{DB8F2D99-59A2-D6A6-D1A3-8FCC938D93F1}"/>
              </a:ext>
            </a:extLst>
          </p:cNvPr>
          <p:cNvSpPr>
            <a:spLocks noGrp="1"/>
          </p:cNvSpPr>
          <p:nvPr>
            <p:ph type="body" sz="quarter" idx="10"/>
          </p:nvPr>
        </p:nvSpPr>
        <p:spPr>
          <a:xfrm>
            <a:off x="4433888" y="855663"/>
            <a:ext cx="4365625" cy="3773487"/>
          </a:xfrm>
        </p:spPr>
        <p:txBody>
          <a:bodyPr/>
          <a:lstStyle/>
          <a:p>
            <a:pPr algn="just"/>
            <a:r>
              <a:rPr lang="en-US" sz="1000" dirty="0">
                <a:hlinkClick r:id="rId3"/>
              </a:rPr>
              <a:t>Public Preview: </a:t>
            </a:r>
            <a:r>
              <a:rPr lang="en-US" sz="1000" dirty="0" err="1">
                <a:hlinkClick r:id="rId3"/>
              </a:rPr>
              <a:t>DiskANN</a:t>
            </a:r>
            <a:r>
              <a:rPr lang="en-US" sz="1000" dirty="0">
                <a:hlinkClick r:id="rId3"/>
              </a:rPr>
              <a:t> indexing on Azure Database for PostgreSQL</a:t>
            </a:r>
            <a:endParaRPr lang="en-US" sz="1000" dirty="0"/>
          </a:p>
          <a:p>
            <a:pPr algn="just"/>
            <a:r>
              <a:rPr lang="en-US" sz="1000" dirty="0"/>
              <a:t>MS announced the preview of </a:t>
            </a:r>
            <a:r>
              <a:rPr lang="en-US" sz="1000" dirty="0" err="1"/>
              <a:t>DiskANN</a:t>
            </a:r>
            <a:r>
              <a:rPr lang="en-US" sz="1000" dirty="0"/>
              <a:t>, one of the fastest vector indexing algorithms on the market, which is now available for Azure Database for PostgreSQL. Developed at Microsoft Research, </a:t>
            </a:r>
            <a:r>
              <a:rPr lang="en-US" sz="1000" dirty="0" err="1"/>
              <a:t>DiskANN</a:t>
            </a:r>
            <a:r>
              <a:rPr lang="en-US" sz="1000" dirty="0"/>
              <a:t> is used extensively at Microsoft in global services such as Bing and Microsoft 365.</a:t>
            </a:r>
          </a:p>
          <a:p>
            <a:pPr algn="just"/>
            <a:r>
              <a:rPr lang="en-US" sz="1000" b="1" dirty="0" err="1"/>
              <a:t>DiskANN</a:t>
            </a:r>
            <a:r>
              <a:rPr lang="en-US" sz="1000" b="1" dirty="0"/>
              <a:t> enables to build highly accurate, performant, and </a:t>
            </a:r>
            <a:r>
              <a:rPr lang="en-US" sz="1000" dirty="0"/>
              <a:t>scalable generative AI applications that surpass </a:t>
            </a:r>
            <a:r>
              <a:rPr lang="en-US" sz="1000" dirty="0" err="1"/>
              <a:t>pgvector’s</a:t>
            </a:r>
            <a:r>
              <a:rPr lang="en-US" sz="1000" dirty="0"/>
              <a:t> HNSW and </a:t>
            </a:r>
            <a:r>
              <a:rPr lang="en-US" sz="1000" dirty="0" err="1"/>
              <a:t>IVFFlat</a:t>
            </a:r>
            <a:r>
              <a:rPr lang="en-US" sz="1000" dirty="0"/>
              <a:t> indexes in both speed and accuracy. </a:t>
            </a:r>
            <a:r>
              <a:rPr lang="en-US" sz="1000" dirty="0" err="1"/>
              <a:t>DiskANN</a:t>
            </a:r>
            <a:r>
              <a:rPr lang="en-US" sz="1000" dirty="0"/>
              <a:t> also overcomes a long-standing limitation of </a:t>
            </a:r>
            <a:r>
              <a:rPr lang="en-US" sz="1000" dirty="0" err="1"/>
              <a:t>pgvector</a:t>
            </a:r>
            <a:r>
              <a:rPr lang="en-US" sz="1000" dirty="0"/>
              <a:t> in filtered vector search, where it occasionally returns incorrect results.</a:t>
            </a:r>
            <a:endParaRPr lang="ru-RU" sz="1000" dirty="0"/>
          </a:p>
        </p:txBody>
      </p:sp>
    </p:spTree>
    <p:extLst>
      <p:ext uri="{BB962C8B-B14F-4D97-AF65-F5344CB8AC3E}">
        <p14:creationId xmlns:p14="http://schemas.microsoft.com/office/powerpoint/2010/main" val="920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547CB2-B5A6-4C00-FDD7-8BC0D0D847F3}"/>
              </a:ext>
            </a:extLst>
          </p:cNvPr>
          <p:cNvSpPr>
            <a:spLocks noGrp="1"/>
          </p:cNvSpPr>
          <p:nvPr>
            <p:ph type="title"/>
          </p:nvPr>
        </p:nvSpPr>
        <p:spPr/>
        <p:txBody>
          <a:bodyPr/>
          <a:lstStyle/>
          <a:p>
            <a:r>
              <a:rPr lang="en-US" sz="1800" dirty="0"/>
              <a:t>Databases Updates</a:t>
            </a:r>
            <a:endParaRPr lang="en-US" dirty="0"/>
          </a:p>
        </p:txBody>
      </p:sp>
      <p:sp>
        <p:nvSpPr>
          <p:cNvPr id="4" name="Text Placeholder 3">
            <a:extLst>
              <a:ext uri="{FF2B5EF4-FFF2-40B4-BE49-F238E27FC236}">
                <a16:creationId xmlns:a16="http://schemas.microsoft.com/office/drawing/2014/main" id="{EB5D513C-935D-4E36-ADCE-801E7A15EE6B}"/>
              </a:ext>
            </a:extLst>
          </p:cNvPr>
          <p:cNvSpPr>
            <a:spLocks noGrp="1"/>
          </p:cNvSpPr>
          <p:nvPr>
            <p:ph type="body" sz="quarter" idx="15"/>
          </p:nvPr>
        </p:nvSpPr>
        <p:spPr/>
        <p:txBody>
          <a:bodyPr/>
          <a:lstStyle/>
          <a:p>
            <a:endParaRPr lang="en-US"/>
          </a:p>
        </p:txBody>
      </p:sp>
      <p:sp>
        <p:nvSpPr>
          <p:cNvPr id="7" name="Text Placeholder 1">
            <a:extLst>
              <a:ext uri="{FF2B5EF4-FFF2-40B4-BE49-F238E27FC236}">
                <a16:creationId xmlns:a16="http://schemas.microsoft.com/office/drawing/2014/main" id="{C226FBE8-E1C9-9B1D-77AE-547E8397284C}"/>
              </a:ext>
            </a:extLst>
          </p:cNvPr>
          <p:cNvSpPr>
            <a:spLocks noGrp="1"/>
          </p:cNvSpPr>
          <p:nvPr>
            <p:ph type="body" sz="quarter" idx="10"/>
          </p:nvPr>
        </p:nvSpPr>
        <p:spPr>
          <a:xfrm>
            <a:off x="342900" y="855080"/>
            <a:ext cx="4365625" cy="3773487"/>
          </a:xfrm>
        </p:spPr>
        <p:txBody>
          <a:bodyPr/>
          <a:lstStyle/>
          <a:p>
            <a:pPr algn="just"/>
            <a:r>
              <a:rPr lang="en-US" sz="1000" dirty="0">
                <a:hlinkClick r:id="rId2"/>
              </a:rPr>
              <a:t>Public Preview: Azure Managed Redis</a:t>
            </a:r>
            <a:endParaRPr lang="en-US" sz="1000" dirty="0"/>
          </a:p>
          <a:p>
            <a:pPr algn="just"/>
            <a:r>
              <a:rPr lang="en-US" sz="1000" b="1" dirty="0"/>
              <a:t>Azure Managed Redis brings the latest Redis innovations </a:t>
            </a:r>
            <a:r>
              <a:rPr lang="en-US" sz="1000" dirty="0"/>
              <a:t>with enhanced availability while being more cost-effective. Azure Managed Redis boosts AI application performance, supports session management, and interoperates seamlessly with various Azure services. </a:t>
            </a:r>
          </a:p>
          <a:p>
            <a:pPr algn="just"/>
            <a:r>
              <a:rPr lang="en-US" sz="1000" dirty="0"/>
              <a:t> With four new tiers, you can now customize your Redis solution to match specific performance and memory requirements. Azure Managed Redis also delivers up to 99.999% availability* for uninterrupted access to mission-critical apps, while offering enterprise-level security and password-free authentication through Microsoft Entra ID. </a:t>
            </a:r>
          </a:p>
          <a:p>
            <a:pPr algn="just"/>
            <a:endParaRPr lang="en-US" sz="1000" dirty="0"/>
          </a:p>
        </p:txBody>
      </p:sp>
    </p:spTree>
    <p:extLst>
      <p:ext uri="{BB962C8B-B14F-4D97-AF65-F5344CB8AC3E}">
        <p14:creationId xmlns:p14="http://schemas.microsoft.com/office/powerpoint/2010/main" val="157444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Integration</a:t>
            </a:r>
          </a:p>
        </p:txBody>
      </p:sp>
    </p:spTree>
    <p:extLst>
      <p:ext uri="{BB962C8B-B14F-4D97-AF65-F5344CB8AC3E}">
        <p14:creationId xmlns:p14="http://schemas.microsoft.com/office/powerpoint/2010/main" val="596233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78F22-A9E3-2B6E-58E1-F0D0E1E104E0}"/>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70409C6D-0E1D-A764-A4B4-2D3FADB4EE00}"/>
              </a:ext>
            </a:extLst>
          </p:cNvPr>
          <p:cNvSpPr>
            <a:spLocks noGrp="1"/>
          </p:cNvSpPr>
          <p:nvPr>
            <p:ph type="body" sz="quarter" idx="10"/>
          </p:nvPr>
        </p:nvSpPr>
        <p:spPr>
          <a:xfrm>
            <a:off x="4433776" y="855081"/>
            <a:ext cx="4365038" cy="1792870"/>
          </a:xfrm>
        </p:spPr>
        <p:txBody>
          <a:bodyPr/>
          <a:lstStyle/>
          <a:p>
            <a:pPr algn="just"/>
            <a:r>
              <a:rPr lang="en-US" sz="1000" dirty="0">
                <a:hlinkClick r:id="rId2"/>
              </a:rPr>
              <a:t>General Availability of Templates for Azure Logic Apps Standard</a:t>
            </a:r>
            <a:endParaRPr lang="en-US" sz="1000" dirty="0"/>
          </a:p>
          <a:p>
            <a:pPr algn="just"/>
            <a:r>
              <a:rPr lang="en-US" sz="1000" dirty="0"/>
              <a:t>MS announced that </a:t>
            </a:r>
            <a:r>
              <a:rPr lang="en-US" sz="1000" b="1" dirty="0"/>
              <a:t>Templates support for Azure Logic Apps Standard</a:t>
            </a:r>
            <a:r>
              <a:rPr lang="en-US" sz="1000" dirty="0"/>
              <a:t>, previously in Public Preview, is now officially Generally Available (GA)! Over the course of the preview, we’ve expanded the library of templates, adding significant value to streamline your workflow development process.</a:t>
            </a:r>
          </a:p>
          <a:p>
            <a:pPr algn="just"/>
            <a:r>
              <a:rPr lang="en-US" sz="1000" dirty="0"/>
              <a:t>Additionally, MS Introduced Accelerators—multi-workflow templates designed to provide comprehensive solutions for complex business processes. We’re excited to grow this collection further with the support and feedback of our community and customers.</a:t>
            </a:r>
          </a:p>
        </p:txBody>
      </p:sp>
      <p:sp>
        <p:nvSpPr>
          <p:cNvPr id="11" name="Title 10">
            <a:extLst>
              <a:ext uri="{FF2B5EF4-FFF2-40B4-BE49-F238E27FC236}">
                <a16:creationId xmlns:a16="http://schemas.microsoft.com/office/drawing/2014/main" id="{1A1E796A-EE79-410E-046D-1D63E445E96B}"/>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AED4F9DC-B482-0291-E516-FC62C0D1927D}"/>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C3960749-A6C0-6C05-2CF4-B9E16BFA36F2}"/>
              </a:ext>
            </a:extLst>
          </p:cNvPr>
          <p:cNvSpPr>
            <a:spLocks noGrp="1"/>
          </p:cNvSpPr>
          <p:nvPr>
            <p:ph type="body" sz="quarter" idx="16"/>
          </p:nvPr>
        </p:nvSpPr>
        <p:spPr/>
        <p:txBody>
          <a:bodyPr/>
          <a:lstStyle/>
          <a:p>
            <a:pPr algn="just"/>
            <a:r>
              <a:rPr lang="en-US" dirty="0">
                <a:hlinkClick r:id="rId3"/>
              </a:rPr>
              <a:t>General Available: Premium Integration Account in Azure Logic App</a:t>
            </a:r>
            <a:endParaRPr lang="en-US" dirty="0"/>
          </a:p>
          <a:p>
            <a:pPr algn="just"/>
            <a:r>
              <a:rPr lang="en-US" dirty="0"/>
              <a:t>MS announced the </a:t>
            </a:r>
            <a:r>
              <a:rPr lang="en-US" b="1" dirty="0"/>
              <a:t>General Availability of the Premium Integration Account in Azure Logic App</a:t>
            </a:r>
            <a:r>
              <a:rPr lang="en-US" dirty="0"/>
              <a:t>s, bringing enhanced capabilities for enterprise-grade B2B integrations. Designed to support mission-critical workloads, the Premium Integration Account offers increased limits, higher throughput, and expanded scalability to meet the demands of complex integration scenarios. </a:t>
            </a:r>
          </a:p>
          <a:p>
            <a:pPr algn="just"/>
            <a:r>
              <a:rPr lang="en-US" dirty="0"/>
              <a:t>With the Premium Integration Account, it is possible to handle complex EDI, AS2, and XML processes with ease, backed by robust security features like Virtual Network (VNET) integration to safeguard your data. This offering is optimized for peak performance, allowing organizations to streamline their business processes while ensuring compliance. </a:t>
            </a:r>
          </a:p>
          <a:p>
            <a:pPr algn="just"/>
            <a:r>
              <a:rPr lang="en-US" dirty="0"/>
              <a:t>Benefits of the Premium Integration Account </a:t>
            </a:r>
          </a:p>
          <a:p>
            <a:pPr marL="171450" indent="-171450" algn="just">
              <a:buFont typeface="Arial" panose="020B0604020202020204" pitchFamily="34" charset="0"/>
              <a:buChar char="•"/>
            </a:pPr>
            <a:r>
              <a:rPr lang="en-US" dirty="0"/>
              <a:t>Elevated Limits and Throughput: Process higher volumes of transactions and data, ideal for mission-critical operations. </a:t>
            </a:r>
          </a:p>
          <a:p>
            <a:pPr marL="171450" indent="-171450" algn="just">
              <a:buFont typeface="Arial" panose="020B0604020202020204" pitchFamily="34" charset="0"/>
              <a:buChar char="•"/>
            </a:pPr>
            <a:r>
              <a:rPr lang="en-US" dirty="0"/>
              <a:t>Expanded Scalability: Scale to meet the needs of growing business requirements without compromising performance. </a:t>
            </a:r>
          </a:p>
          <a:p>
            <a:pPr marL="171450" indent="-171450" algn="just">
              <a:buFont typeface="Arial" panose="020B0604020202020204" pitchFamily="34" charset="0"/>
              <a:buChar char="•"/>
            </a:pPr>
            <a:r>
              <a:rPr lang="en-US" dirty="0"/>
              <a:t>Advanced Security Features: Utilize VNET support for secure data transmission, ensuring compliance with strict security standards. </a:t>
            </a:r>
          </a:p>
          <a:p>
            <a:pPr marL="171450" indent="-171450" algn="just">
              <a:buFont typeface="Arial" panose="020B0604020202020204" pitchFamily="34" charset="0"/>
              <a:buChar char="•"/>
            </a:pPr>
            <a:r>
              <a:rPr lang="en-US" dirty="0"/>
              <a:t>The Premium Integration Account in Azure Logic Apps is here to support your most demanding integration workloads with reliability and security. </a:t>
            </a:r>
          </a:p>
        </p:txBody>
      </p:sp>
    </p:spTree>
    <p:extLst>
      <p:ext uri="{BB962C8B-B14F-4D97-AF65-F5344CB8AC3E}">
        <p14:creationId xmlns:p14="http://schemas.microsoft.com/office/powerpoint/2010/main" val="5829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E04258-B93C-5468-4BF2-723D08926D8E}"/>
              </a:ext>
            </a:extLst>
          </p:cNvPr>
          <p:cNvSpPr>
            <a:spLocks noGrp="1"/>
          </p:cNvSpPr>
          <p:nvPr>
            <p:ph type="body" sz="quarter" idx="10"/>
          </p:nvPr>
        </p:nvSpPr>
        <p:spPr/>
        <p:txBody>
          <a:bodyPr/>
          <a:lstStyle/>
          <a:p>
            <a:pPr algn="just"/>
            <a:r>
              <a:rPr lang="en-US" sz="1000" dirty="0">
                <a:hlinkClick r:id="rId2"/>
              </a:rPr>
              <a:t>PP: AI Capabilities in the Azure Logic Apps Consumption SKU</a:t>
            </a:r>
            <a:endParaRPr lang="en-US" sz="1000" dirty="0"/>
          </a:p>
          <a:p>
            <a:pPr algn="just"/>
            <a:r>
              <a:rPr lang="en-US" sz="1000" dirty="0"/>
              <a:t>MS introduced AI capabilities in the Azure Logic Apps Consumption SKU, now available in public preview! This release brings advanced AI-driven features that empower users to leverage intelligent document processing, search, and language capabilities within Logic Apps, with full feature parity across both the Standard and Consumption SKUs. </a:t>
            </a:r>
          </a:p>
          <a:p>
            <a:pPr algn="just"/>
            <a:r>
              <a:rPr lang="en-US" sz="1000" dirty="0"/>
              <a:t>Key Features in this Release: </a:t>
            </a:r>
          </a:p>
          <a:p>
            <a:pPr marL="171450" indent="-171450" algn="just">
              <a:buFont typeface="Arial" panose="020B0604020202020204" pitchFamily="34" charset="0"/>
              <a:buChar char="•"/>
            </a:pPr>
            <a:r>
              <a:rPr lang="en-US" sz="1000" b="1" dirty="0"/>
              <a:t>Azure AI Search Connector: </a:t>
            </a:r>
            <a:r>
              <a:rPr lang="en-US" sz="1000" dirty="0"/>
              <a:t>A new managed connector that allows to store vector embeddings and perform Vector Search on indexed documents, enabling fast and precise search experiences across large volumes of data. </a:t>
            </a:r>
          </a:p>
          <a:p>
            <a:pPr marL="171450" indent="-171450" algn="just">
              <a:buFont typeface="Arial" panose="020B0604020202020204" pitchFamily="34" charset="0"/>
              <a:buChar char="•"/>
            </a:pPr>
            <a:r>
              <a:rPr lang="en-US" sz="1000" b="1" dirty="0"/>
              <a:t>Azure OpenAI Connector: </a:t>
            </a:r>
            <a:r>
              <a:rPr lang="en-US" sz="1000" dirty="0"/>
              <a:t>Enhanced with the ability to generate multiple embeddings at once, this connector now supports efficient bulk creation of vector embeddings, ideal for applications that need to process large datasets for AI-driven insights. </a:t>
            </a:r>
          </a:p>
          <a:p>
            <a:pPr marL="171450" indent="-171450" algn="just">
              <a:buFont typeface="Arial" panose="020B0604020202020204" pitchFamily="34" charset="0"/>
              <a:buChar char="•"/>
            </a:pPr>
            <a:r>
              <a:rPr lang="en-US" sz="1000" b="1" dirty="0"/>
              <a:t>Forms Recognizer (Document Intelligence) Connector: </a:t>
            </a:r>
            <a:r>
              <a:rPr lang="en-US" sz="1000" dirty="0"/>
              <a:t>Now includes an action to convert documents into markdown, simplifying the handling of complex documents that include tables, images, and more for easy processing and integration. </a:t>
            </a:r>
          </a:p>
          <a:p>
            <a:pPr algn="just"/>
            <a:r>
              <a:rPr lang="en-US" sz="1000" dirty="0"/>
              <a:t>This public preview of AI capabilities in the Consumption SKU allows customers to innovate with Logic Apps seamlessly, enjoying the same robust AI features available in the Standard SKU, regardless of their chosen deployment model. </a:t>
            </a:r>
          </a:p>
        </p:txBody>
      </p:sp>
      <p:sp>
        <p:nvSpPr>
          <p:cNvPr id="3" name="Title 2">
            <a:extLst>
              <a:ext uri="{FF2B5EF4-FFF2-40B4-BE49-F238E27FC236}">
                <a16:creationId xmlns:a16="http://schemas.microsoft.com/office/drawing/2014/main" id="{D9A28A91-089D-6FD5-9089-B7BBA6A90074}"/>
              </a:ext>
            </a:extLst>
          </p:cNvPr>
          <p:cNvSpPr>
            <a:spLocks noGrp="1"/>
          </p:cNvSpPr>
          <p:nvPr>
            <p:ph type="title"/>
          </p:nvPr>
        </p:nvSpPr>
        <p:spPr/>
        <p:txBody>
          <a:bodyPr/>
          <a:lstStyle/>
          <a:p>
            <a:r>
              <a:rPr lang="en-US" sz="1600" dirty="0"/>
              <a:t>Integration Updates</a:t>
            </a:r>
            <a:endParaRPr lang="en-US" dirty="0"/>
          </a:p>
        </p:txBody>
      </p:sp>
      <p:sp>
        <p:nvSpPr>
          <p:cNvPr id="4" name="Text Placeholder 3">
            <a:extLst>
              <a:ext uri="{FF2B5EF4-FFF2-40B4-BE49-F238E27FC236}">
                <a16:creationId xmlns:a16="http://schemas.microsoft.com/office/drawing/2014/main" id="{2F1865B2-6448-E1EB-D010-3D732B872BDD}"/>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BFF4C621-8C6D-643C-4F96-3E7A9CD008D7}"/>
              </a:ext>
            </a:extLst>
          </p:cNvPr>
          <p:cNvSpPr>
            <a:spLocks noGrp="1"/>
          </p:cNvSpPr>
          <p:nvPr>
            <p:ph type="body" sz="quarter" idx="16"/>
          </p:nvPr>
        </p:nvSpPr>
        <p:spPr/>
        <p:txBody>
          <a:bodyPr/>
          <a:lstStyle/>
          <a:p>
            <a:pPr algn="just"/>
            <a:r>
              <a:rPr lang="en-US" dirty="0">
                <a:hlinkClick r:id="rId3"/>
              </a:rPr>
              <a:t>GA: Automated Build and Deployment for Standard Logic App Workflows with Azure DevOps</a:t>
            </a:r>
            <a:endParaRPr lang="en-US" dirty="0"/>
          </a:p>
          <a:p>
            <a:pPr algn="just"/>
            <a:r>
              <a:rPr lang="en-US" dirty="0"/>
              <a:t>MS announced the general availability of automated build and deployment support for Standard logic app workflows in Azure Logic Apps. With this release, it is possible to streamline the deployment process for single-tenant logic apps using Azure DevOps, ensuring consistency and efficiency across environments. </a:t>
            </a:r>
          </a:p>
          <a:p>
            <a:pPr algn="just"/>
            <a:r>
              <a:rPr lang="en-US" dirty="0"/>
              <a:t>Key Highlights: </a:t>
            </a:r>
          </a:p>
          <a:p>
            <a:pPr marL="171450" indent="-171450" algn="just">
              <a:buFont typeface="Arial" panose="020B0604020202020204" pitchFamily="34" charset="0"/>
              <a:buChar char="•"/>
            </a:pPr>
            <a:r>
              <a:rPr lang="en-US" b="1" dirty="0"/>
              <a:t>Seamless Integration with Azure DevOps: </a:t>
            </a:r>
            <a:r>
              <a:rPr lang="en-US" dirty="0"/>
              <a:t>The Azure Logic Apps (Standard) extension provides the tools that is needed to automate the build and deployment of workflows, enabling smooth transitions from development to production. </a:t>
            </a:r>
          </a:p>
          <a:p>
            <a:pPr marL="171450" indent="-171450" algn="just">
              <a:buFont typeface="Arial" panose="020B0604020202020204" pitchFamily="34" charset="0"/>
              <a:buChar char="•"/>
            </a:pPr>
            <a:r>
              <a:rPr lang="en-US" b="1" dirty="0"/>
              <a:t>Local Development and Source Control: </a:t>
            </a:r>
            <a:r>
              <a:rPr lang="en-US" dirty="0"/>
              <a:t>Develop, test, and store Logic App projects locally in Visual Studio Code using the Azure Logic Apps (Standard) extension, with support for any source control system. </a:t>
            </a:r>
          </a:p>
          <a:p>
            <a:pPr marL="171450" indent="-171450" algn="just">
              <a:buFont typeface="Arial" panose="020B0604020202020204" pitchFamily="34" charset="0"/>
              <a:buChar char="•"/>
            </a:pPr>
            <a:r>
              <a:rPr lang="en-US" b="1" dirty="0"/>
              <a:t>Consistency Across Environments: </a:t>
            </a:r>
            <a:r>
              <a:rPr lang="en-US" dirty="0"/>
              <a:t>Automating build and deployment process ensures that your workflows are deployed uniformly across different platforms, reducing manual effort and minimizing errors. </a:t>
            </a:r>
          </a:p>
          <a:p>
            <a:pPr algn="just"/>
            <a:r>
              <a:rPr lang="en-US" dirty="0"/>
              <a:t>Start optimizing your workflow deployments today and unlock the power of automated CI/CD for your Logic Apps! </a:t>
            </a:r>
          </a:p>
        </p:txBody>
      </p:sp>
    </p:spTree>
    <p:extLst>
      <p:ext uri="{BB962C8B-B14F-4D97-AF65-F5344CB8AC3E}">
        <p14:creationId xmlns:p14="http://schemas.microsoft.com/office/powerpoint/2010/main" val="15315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02CAF1-6254-FCCC-B319-FCD985A0899E}"/>
              </a:ext>
            </a:extLst>
          </p:cNvPr>
          <p:cNvSpPr>
            <a:spLocks noGrp="1"/>
          </p:cNvSpPr>
          <p:nvPr>
            <p:ph type="title"/>
          </p:nvPr>
        </p:nvSpPr>
        <p:spPr/>
        <p:txBody>
          <a:bodyPr/>
          <a:lstStyle/>
          <a:p>
            <a:r>
              <a:rPr lang="en-US" sz="1600" dirty="0"/>
              <a:t>Integration Updates</a:t>
            </a:r>
            <a:endParaRPr lang="en-US" dirty="0"/>
          </a:p>
        </p:txBody>
      </p:sp>
      <p:sp>
        <p:nvSpPr>
          <p:cNvPr id="4" name="Text Placeholder 3">
            <a:extLst>
              <a:ext uri="{FF2B5EF4-FFF2-40B4-BE49-F238E27FC236}">
                <a16:creationId xmlns:a16="http://schemas.microsoft.com/office/drawing/2014/main" id="{79A148D0-232E-A28E-BA93-A89FBFFE14C5}"/>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BC81F326-2E74-2B17-43DC-DEBB984A0786}"/>
              </a:ext>
            </a:extLst>
          </p:cNvPr>
          <p:cNvSpPr>
            <a:spLocks noGrp="1"/>
          </p:cNvSpPr>
          <p:nvPr>
            <p:ph type="body" sz="quarter" idx="16"/>
          </p:nvPr>
        </p:nvSpPr>
        <p:spPr/>
        <p:txBody>
          <a:bodyPr/>
          <a:lstStyle/>
          <a:p>
            <a:pPr algn="just"/>
            <a:r>
              <a:rPr lang="en-US" dirty="0">
                <a:hlinkClick r:id="rId2"/>
              </a:rPr>
              <a:t>GA: Deployment slots in Azure Logic Apps Standard</a:t>
            </a:r>
            <a:endParaRPr lang="en-US" dirty="0"/>
          </a:p>
          <a:p>
            <a:pPr algn="just"/>
            <a:r>
              <a:rPr lang="en-US" dirty="0"/>
              <a:t>MS announced the General Availability of deployment slots in Azure Logic Apps Standard, a feature designed to enable zero-downtime deployment for mission-critical logic apps. With deployment slots, it is possible now update and deploy new versions of Logic Apps seamlessly, without causing any disruption to end users. </a:t>
            </a:r>
          </a:p>
          <a:p>
            <a:pPr algn="just"/>
            <a:r>
              <a:rPr lang="en-US" dirty="0"/>
              <a:t>Key Benefits: </a:t>
            </a:r>
          </a:p>
          <a:p>
            <a:pPr marL="171450" indent="-171450" algn="just">
              <a:buFont typeface="Arial" panose="020B0604020202020204" pitchFamily="34" charset="0"/>
              <a:buChar char="•"/>
            </a:pPr>
            <a:r>
              <a:rPr lang="en-US" b="1" dirty="0"/>
              <a:t>Zero Downtime: </a:t>
            </a:r>
            <a:r>
              <a:rPr lang="en-US" dirty="0"/>
              <a:t>Ensure applications remain available and responsive during updates or maintenance, providing a seamless experience for users. </a:t>
            </a:r>
          </a:p>
          <a:p>
            <a:pPr marL="171450" indent="-171450" algn="just">
              <a:buFont typeface="Arial" panose="020B0604020202020204" pitchFamily="34" charset="0"/>
              <a:buChar char="•"/>
            </a:pPr>
            <a:r>
              <a:rPr lang="en-US" b="1" dirty="0"/>
              <a:t>Continuous Delivery: </a:t>
            </a:r>
            <a:r>
              <a:rPr lang="en-US" dirty="0"/>
              <a:t>Deployment slots allow to deliver updates continuously, enhancing the quality and reliability of applications while avoiding downtime. </a:t>
            </a:r>
          </a:p>
          <a:p>
            <a:pPr marL="171450" indent="-171450" algn="just">
              <a:buFont typeface="Arial" panose="020B0604020202020204" pitchFamily="34" charset="0"/>
              <a:buChar char="•"/>
            </a:pPr>
            <a:r>
              <a:rPr lang="en-US" b="1" dirty="0"/>
              <a:t>Flexible Slot Management: </a:t>
            </a:r>
            <a:r>
              <a:rPr lang="en-US" dirty="0"/>
              <a:t>Create and configure multiple deployment slots, enabling staged rollouts, safe testing, and smooth transitions between app versions. </a:t>
            </a:r>
          </a:p>
          <a:p>
            <a:pPr algn="just"/>
            <a:r>
              <a:rPr lang="en-US" dirty="0"/>
              <a:t>This capability brings enterprise-grade availability to your Logic Apps, allowing you to meet high availability requirements effortlessly. </a:t>
            </a:r>
          </a:p>
        </p:txBody>
      </p:sp>
      <p:sp>
        <p:nvSpPr>
          <p:cNvPr id="6" name="Text Placeholder 11">
            <a:extLst>
              <a:ext uri="{FF2B5EF4-FFF2-40B4-BE49-F238E27FC236}">
                <a16:creationId xmlns:a16="http://schemas.microsoft.com/office/drawing/2014/main" id="{047E9813-B7EF-310E-DB99-855CF810E606}"/>
              </a:ext>
            </a:extLst>
          </p:cNvPr>
          <p:cNvSpPr>
            <a:spLocks noGrp="1"/>
          </p:cNvSpPr>
          <p:nvPr>
            <p:ph type="body" sz="quarter" idx="10"/>
          </p:nvPr>
        </p:nvSpPr>
        <p:spPr>
          <a:xfrm>
            <a:off x="4433888" y="855663"/>
            <a:ext cx="4365625" cy="3773487"/>
          </a:xfrm>
        </p:spPr>
        <p:txBody>
          <a:bodyPr/>
          <a:lstStyle/>
          <a:p>
            <a:pPr algn="just"/>
            <a:r>
              <a:rPr lang="en-US" sz="1000" dirty="0">
                <a:hlinkClick r:id="rId3"/>
              </a:rPr>
              <a:t>Public Preview: Logic Apps Hybrid Deployments Model</a:t>
            </a:r>
            <a:endParaRPr lang="en-US" sz="1000" dirty="0"/>
          </a:p>
          <a:p>
            <a:pPr algn="just"/>
            <a:r>
              <a:rPr lang="en-US" sz="1000" dirty="0"/>
              <a:t>MS introduced the </a:t>
            </a:r>
            <a:r>
              <a:rPr lang="en-US" sz="1000" b="1" dirty="0"/>
              <a:t>Logic Apps Hybrid Deployment Model, </a:t>
            </a:r>
            <a:r>
              <a:rPr lang="en-US" sz="1000" dirty="0"/>
              <a:t>a new feature in Azure Logic Apps designed to provide more deployment flexibility for customers with unique integration needs. With this model, it is possible to build and deploy workflows that run on customer-managed infrastructure—whether on-premises, in a private cloud, or even in a third-party public cloud. </a:t>
            </a:r>
          </a:p>
          <a:p>
            <a:pPr algn="just"/>
            <a:r>
              <a:rPr lang="en-US" sz="1000" dirty="0"/>
              <a:t>This hybrid deployment approach allows to customize integration solutions to meet regulatory, privacy, or network-specific requirements by choosing the best environment for your workflows. Running workflows on local compute gives access to local data sources, supports high-throughput processing, and keeps data within your preferred infrastructure. When it is needed connectivity to external resources, like SaaS services, leverage the extensive Azure Logic Apps connector library to integrate those systems. </a:t>
            </a:r>
          </a:p>
        </p:txBody>
      </p:sp>
    </p:spTree>
    <p:extLst>
      <p:ext uri="{BB962C8B-B14F-4D97-AF65-F5344CB8AC3E}">
        <p14:creationId xmlns:p14="http://schemas.microsoft.com/office/powerpoint/2010/main" val="138168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EE44-A3A9-5916-28C3-73C176E34A58}"/>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735E067-643C-4669-293E-B1878549EE12}"/>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FDBC16BD-C9C7-ACBB-576D-EBDB3A535BE1}"/>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06D884AE-3074-77B9-2821-DC774A2B2C02}"/>
              </a:ext>
            </a:extLst>
          </p:cNvPr>
          <p:cNvSpPr>
            <a:spLocks noGrp="1"/>
          </p:cNvSpPr>
          <p:nvPr>
            <p:ph type="body" sz="quarter" idx="16"/>
          </p:nvPr>
        </p:nvSpPr>
        <p:spPr/>
        <p:txBody>
          <a:bodyPr/>
          <a:lstStyle/>
          <a:p>
            <a:pPr algn="just"/>
            <a:r>
              <a:rPr lang="en-US" dirty="0">
                <a:hlinkClick r:id="rId2"/>
              </a:rPr>
              <a:t>Public Preview: Fallback to Internet on Private DNS Zone</a:t>
            </a:r>
            <a:endParaRPr lang="en-US" dirty="0"/>
          </a:p>
          <a:p>
            <a:pPr algn="just"/>
            <a:r>
              <a:rPr lang="en-US" dirty="0"/>
              <a:t>New feature which unblocks adoption of a fully managed solution for Network Isolation and simplifies scenarios with Private Link and Private DNS. This feature enables public recursion to occur in the event of receiving an authoritative NXDOMAIN response from Private DNS Zones. Customers can now rely on a </a:t>
            </a:r>
            <a:r>
              <a:rPr lang="en-US" b="1" dirty="0"/>
              <a:t>fully managed native solution without using IaaS based DNS servers </a:t>
            </a:r>
            <a:r>
              <a:rPr lang="en-US" dirty="0"/>
              <a:t>to unblock Private Link and Private DNS adoption.</a:t>
            </a:r>
          </a:p>
          <a:p>
            <a:pPr algn="just"/>
            <a:r>
              <a:rPr lang="en-US" dirty="0"/>
              <a:t>An </a:t>
            </a:r>
            <a:r>
              <a:rPr lang="en-US" b="1" dirty="0"/>
              <a:t>NXDOMAIN (RCODE3) response means the (Private Link) </a:t>
            </a:r>
            <a:r>
              <a:rPr lang="en-US" dirty="0"/>
              <a:t>queried domain name doesn't exist. This negative answer typically prevents resolvers from retrying the query until the cached negative answer expires.</a:t>
            </a:r>
          </a:p>
          <a:p>
            <a:pPr algn="just"/>
            <a:r>
              <a:rPr lang="en-US" dirty="0"/>
              <a:t>When the </a:t>
            </a:r>
            <a:r>
              <a:rPr lang="en-US" b="1" dirty="0" err="1"/>
              <a:t>NxDomainRedirect</a:t>
            </a:r>
            <a:r>
              <a:rPr lang="en-US" dirty="0"/>
              <a:t> resolution policy is enabled on a virtual network link, the Azure recursive resolver retries the query. The resolver uses the public endpoint QNAME as the query label each time an NXDOMAIN response is received from </a:t>
            </a:r>
            <a:r>
              <a:rPr lang="en-US" dirty="0" err="1"/>
              <a:t>PrivateEdge</a:t>
            </a:r>
            <a:r>
              <a:rPr lang="en-US" dirty="0"/>
              <a:t> for that private zone scope.</a:t>
            </a:r>
          </a:p>
          <a:p>
            <a:pPr marL="171450" indent="-171450" algn="just">
              <a:buFont typeface="Arial" panose="020B0604020202020204" pitchFamily="34" charset="0"/>
              <a:buChar char="•"/>
            </a:pPr>
            <a:r>
              <a:rPr lang="en-US" dirty="0"/>
              <a:t>This policy is only available for </a:t>
            </a:r>
            <a:r>
              <a:rPr lang="en-US" b="1" dirty="0"/>
              <a:t>Private DNS zones associated to Private Link resources.</a:t>
            </a:r>
          </a:p>
          <a:p>
            <a:pPr marL="171450" indent="-171450" algn="just">
              <a:buFont typeface="Arial" panose="020B0604020202020204" pitchFamily="34" charset="0"/>
              <a:buChar char="•"/>
            </a:pPr>
            <a:r>
              <a:rPr lang="en-US" dirty="0"/>
              <a:t>The </a:t>
            </a:r>
            <a:r>
              <a:rPr lang="en-US" b="1" dirty="0" err="1"/>
              <a:t>ResolutionPolicy</a:t>
            </a:r>
            <a:r>
              <a:rPr lang="en-US" dirty="0"/>
              <a:t> parameter only accepts Default or </a:t>
            </a:r>
            <a:r>
              <a:rPr lang="en-US" b="1" dirty="0" err="1"/>
              <a:t>NxDomainRedirect</a:t>
            </a:r>
            <a:r>
              <a:rPr lang="en-US" dirty="0"/>
              <a:t> as possible values.</a:t>
            </a:r>
          </a:p>
          <a:p>
            <a:pPr algn="just"/>
            <a:endParaRPr lang="en-US" dirty="0"/>
          </a:p>
        </p:txBody>
      </p:sp>
      <p:sp>
        <p:nvSpPr>
          <p:cNvPr id="3" name="Text Placeholder 2">
            <a:extLst>
              <a:ext uri="{FF2B5EF4-FFF2-40B4-BE49-F238E27FC236}">
                <a16:creationId xmlns:a16="http://schemas.microsoft.com/office/drawing/2014/main" id="{555A0134-2B54-6C6C-13FD-26FBD57285F3}"/>
              </a:ext>
            </a:extLst>
          </p:cNvPr>
          <p:cNvSpPr>
            <a:spLocks noGrp="1"/>
          </p:cNvSpPr>
          <p:nvPr>
            <p:ph type="body" sz="quarter" idx="10"/>
          </p:nvPr>
        </p:nvSpPr>
        <p:spPr/>
        <p:txBody>
          <a:bodyPr/>
          <a:lstStyle/>
          <a:p>
            <a:pPr algn="just"/>
            <a:r>
              <a:rPr lang="en-US" sz="1000" dirty="0">
                <a:hlinkClick r:id="rId3"/>
              </a:rPr>
              <a:t>PP: DNS Security Policy</a:t>
            </a:r>
            <a:endParaRPr lang="en-US" sz="1000" dirty="0"/>
          </a:p>
          <a:p>
            <a:pPr algn="just"/>
            <a:r>
              <a:rPr lang="en-US" sz="1000" dirty="0"/>
              <a:t>This new feature brings the visibility of </a:t>
            </a:r>
            <a:r>
              <a:rPr lang="en-US" sz="1000" b="1" dirty="0"/>
              <a:t>DNS traffic at the VNET level </a:t>
            </a:r>
            <a:r>
              <a:rPr lang="en-US" sz="1000" dirty="0"/>
              <a:t>with the flexibility </a:t>
            </a:r>
            <a:r>
              <a:rPr lang="en-US" sz="1000" b="1" dirty="0"/>
              <a:t>to send logs to storage account, log analytics workspace, or event hubs</a:t>
            </a:r>
            <a:r>
              <a:rPr lang="en-US" sz="1000" dirty="0"/>
              <a:t>. The private preview also includes DNS filtering based on lists of domains for allow/block actions. GA will include threat intel feed based on known malicious domains sourced by MSRC and other security researchers. </a:t>
            </a:r>
          </a:p>
          <a:p>
            <a:pPr algn="just"/>
            <a:r>
              <a:rPr lang="en-US" sz="1000" dirty="0"/>
              <a:t>DNS security policy offers the </a:t>
            </a:r>
            <a:r>
              <a:rPr lang="en-US" sz="1000" b="1" dirty="0"/>
              <a:t>ability to filter DNS queries </a:t>
            </a:r>
            <a:r>
              <a:rPr lang="en-US" sz="1000" dirty="0"/>
              <a:t>at the virtual network (VNET) level. It is now possible to allow, alert, or block name resolution of known or malicious domains and gain insight into your DNS traffic. Detailed DNS logs can be sent to a storage account, log analytics workspace, or event hubs. </a:t>
            </a:r>
          </a:p>
          <a:p>
            <a:pPr marL="171450" indent="-171450" algn="just">
              <a:buFont typeface="Arial" panose="020B0604020202020204" pitchFamily="34" charset="0"/>
              <a:buChar char="•"/>
            </a:pPr>
            <a:r>
              <a:rPr lang="en-US" sz="1000" dirty="0"/>
              <a:t>A DNS security policy has the following associated elements and properties: </a:t>
            </a:r>
          </a:p>
          <a:p>
            <a:pPr marL="514350" lvl="1" indent="-171450" algn="just">
              <a:buFont typeface="Arial" panose="020B0604020202020204" pitchFamily="34" charset="0"/>
              <a:buChar char="•"/>
            </a:pPr>
            <a:r>
              <a:rPr lang="en-US" sz="1000" dirty="0">
                <a:latin typeface="+mj-lt"/>
              </a:rPr>
              <a:t>Location: A security policy can only apply to VNets in the same region. </a:t>
            </a:r>
          </a:p>
          <a:p>
            <a:pPr marL="514350" lvl="1" indent="-171450" algn="just">
              <a:buFont typeface="Arial" panose="020B0604020202020204" pitchFamily="34" charset="0"/>
              <a:buChar char="•"/>
            </a:pPr>
            <a:r>
              <a:rPr lang="en-US" sz="1000" dirty="0">
                <a:latin typeface="+mj-lt"/>
              </a:rPr>
              <a:t>DNS traffic rules: Rules that allow, block, or alert based on priority and domain lists. Rules can be enabled or disabled. </a:t>
            </a:r>
          </a:p>
          <a:p>
            <a:pPr marL="514350" lvl="1" indent="-171450" algn="just">
              <a:buFont typeface="Arial" panose="020B0604020202020204" pitchFamily="34" charset="0"/>
              <a:buChar char="•"/>
            </a:pPr>
            <a:r>
              <a:rPr lang="en-US" sz="1000" dirty="0">
                <a:latin typeface="+mj-lt"/>
              </a:rPr>
              <a:t>Virtual network links: You can link one security policy per VNet. A security policy can be associated to multiple VNets. </a:t>
            </a:r>
          </a:p>
          <a:p>
            <a:pPr marL="514350" lvl="1" indent="-171450" algn="just">
              <a:buFont typeface="Arial" panose="020B0604020202020204" pitchFamily="34" charset="0"/>
              <a:buChar char="•"/>
            </a:pPr>
            <a:r>
              <a:rPr lang="en-US" sz="1000" dirty="0">
                <a:latin typeface="+mj-lt"/>
              </a:rPr>
              <a:t>DNS domain lists: Location-based lists of DNS domains. </a:t>
            </a:r>
          </a:p>
        </p:txBody>
      </p:sp>
    </p:spTree>
    <p:extLst>
      <p:ext uri="{BB962C8B-B14F-4D97-AF65-F5344CB8AC3E}">
        <p14:creationId xmlns:p14="http://schemas.microsoft.com/office/powerpoint/2010/main" val="289062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14EA-559C-C955-E503-5C746BE36C70}"/>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F8F79A6-6F3E-8072-B701-2E7F250355E9}"/>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613C911E-2129-83F0-7798-EF5F805DF661}"/>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98429CD6-6C8E-8864-3288-60F201294D57}"/>
              </a:ext>
            </a:extLst>
          </p:cNvPr>
          <p:cNvSpPr>
            <a:spLocks noGrp="1"/>
          </p:cNvSpPr>
          <p:nvPr>
            <p:ph type="body" sz="quarter" idx="16"/>
          </p:nvPr>
        </p:nvSpPr>
        <p:spPr>
          <a:xfrm>
            <a:off x="342900" y="855081"/>
            <a:ext cx="3955312" cy="1908440"/>
          </a:xfrm>
        </p:spPr>
        <p:txBody>
          <a:bodyPr/>
          <a:lstStyle/>
          <a:p>
            <a:pPr algn="just"/>
            <a:r>
              <a:rPr lang="en-US" dirty="0">
                <a:hlinkClick r:id="rId2"/>
              </a:rPr>
              <a:t>Public Preview of the Premium v2 tier of Azure API Management</a:t>
            </a:r>
            <a:endParaRPr lang="ru-RU" dirty="0"/>
          </a:p>
          <a:p>
            <a:pPr algn="just"/>
            <a:r>
              <a:rPr lang="en-US" dirty="0"/>
              <a:t>MS announced the public preview of </a:t>
            </a:r>
            <a:r>
              <a:rPr lang="en-US" b="1" dirty="0"/>
              <a:t>Azure API Management Premium v2 tier</a:t>
            </a:r>
            <a:r>
              <a:rPr lang="en-US" dirty="0"/>
              <a:t>. Superior capacity, </a:t>
            </a:r>
            <a:r>
              <a:rPr lang="en-US" b="1" dirty="0"/>
              <a:t>highest entity limits, unlimited included calls</a:t>
            </a:r>
            <a:r>
              <a:rPr lang="en-US" dirty="0"/>
              <a:t>, and the most comprehensive set of features set the Premium apart from other API Management tiers.</a:t>
            </a:r>
          </a:p>
          <a:p>
            <a:pPr algn="just"/>
            <a:r>
              <a:rPr lang="en-US" dirty="0"/>
              <a:t>The Premium v2 tier has a new architecture that eliminates management traffic from the c</a:t>
            </a:r>
            <a:r>
              <a:rPr lang="en-US" b="1" dirty="0"/>
              <a:t>ustomer </a:t>
            </a:r>
            <a:r>
              <a:rPr lang="en-US" b="1" dirty="0" err="1"/>
              <a:t>VNet</a:t>
            </a:r>
            <a:r>
              <a:rPr lang="en-US" dirty="0"/>
              <a:t>, making private networking much more secure and easier to setup.  During the creation of a Premium v2 instance, it is possible to choose between </a:t>
            </a:r>
            <a:r>
              <a:rPr lang="en-US" dirty="0" err="1"/>
              <a:t>VNet</a:t>
            </a:r>
            <a:r>
              <a:rPr lang="en-US" dirty="0"/>
              <a:t> injection or </a:t>
            </a:r>
            <a:r>
              <a:rPr lang="en-US" dirty="0" err="1"/>
              <a:t>VNet</a:t>
            </a:r>
            <a:r>
              <a:rPr lang="en-US" dirty="0"/>
              <a:t> integration (introduced in the Standard v2 tier) options.</a:t>
            </a:r>
          </a:p>
        </p:txBody>
      </p:sp>
      <p:pic>
        <p:nvPicPr>
          <p:cNvPr id="3" name="Picture 2">
            <a:extLst>
              <a:ext uri="{FF2B5EF4-FFF2-40B4-BE49-F238E27FC236}">
                <a16:creationId xmlns:a16="http://schemas.microsoft.com/office/drawing/2014/main" id="{D912B1EE-B4AE-9806-0496-B6EABE43F92F}"/>
              </a:ext>
            </a:extLst>
          </p:cNvPr>
          <p:cNvPicPr>
            <a:picLocks noChangeAspect="1"/>
          </p:cNvPicPr>
          <p:nvPr/>
        </p:nvPicPr>
        <p:blipFill>
          <a:blip r:embed="rId3"/>
          <a:stretch>
            <a:fillRect/>
          </a:stretch>
        </p:blipFill>
        <p:spPr>
          <a:xfrm>
            <a:off x="619439" y="2742114"/>
            <a:ext cx="3402234" cy="1822763"/>
          </a:xfrm>
          <a:prstGeom prst="rect">
            <a:avLst/>
          </a:prstGeom>
        </p:spPr>
      </p:pic>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05809"/>
            <a:ext cx="4365038" cy="1765942"/>
          </a:xfrm>
        </p:spPr>
        <p:txBody>
          <a:bodyPr/>
          <a:lstStyle/>
          <a:p>
            <a:pPr algn="just"/>
            <a:r>
              <a:rPr lang="en-US" sz="1000" dirty="0">
                <a:hlinkClick r:id="rId4"/>
              </a:rPr>
              <a:t>GA: Shared Workspace Gateways in Azure API Management</a:t>
            </a:r>
            <a:endParaRPr lang="en-US" sz="1000" dirty="0"/>
          </a:p>
          <a:p>
            <a:pPr algn="just"/>
            <a:r>
              <a:rPr lang="en-US" sz="1000" dirty="0"/>
              <a:t>MS announced the general availability of shared </a:t>
            </a:r>
            <a:r>
              <a:rPr lang="en-US" sz="1000" b="1" dirty="0"/>
              <a:t>workspace gateways in Azure API Management!</a:t>
            </a:r>
            <a:r>
              <a:rPr lang="en-US" sz="1000" dirty="0"/>
              <a:t> This new feature introduces the ability to associate multiple workspaces with a single workspace gateway, offering a cost-effective way to federate API management. </a:t>
            </a:r>
          </a:p>
          <a:p>
            <a:pPr algn="just"/>
            <a:r>
              <a:rPr lang="en-US" sz="1000" dirty="0"/>
              <a:t>With workspaces, </a:t>
            </a:r>
            <a:r>
              <a:rPr lang="en-US" sz="1000" b="1" dirty="0"/>
              <a:t>organizations can empower API teams to independently manage their APIs</a:t>
            </a:r>
            <a:r>
              <a:rPr lang="en-US" sz="1000" dirty="0"/>
              <a:t>, while centralizing oversight and unifying API discovery through the developer portal. By connecting up to thirty workspaces to one gateway, you can now achieve these benefits at a significantly lower cost. </a:t>
            </a:r>
          </a:p>
          <a:p>
            <a:pPr algn="just"/>
            <a:endParaRPr lang="en-US" sz="1000" dirty="0"/>
          </a:p>
        </p:txBody>
      </p:sp>
      <p:pic>
        <p:nvPicPr>
          <p:cNvPr id="1026" name="Picture 2">
            <a:extLst>
              <a:ext uri="{FF2B5EF4-FFF2-40B4-BE49-F238E27FC236}">
                <a16:creationId xmlns:a16="http://schemas.microsoft.com/office/drawing/2014/main" id="{E0F535EE-CFBA-7B06-F2DC-EA0843CF9B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7926" y="2460716"/>
            <a:ext cx="3554602" cy="233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12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8EE0AC-E5F2-8EA7-0763-DD600A42C523}"/>
              </a:ext>
            </a:extLst>
          </p:cNvPr>
          <p:cNvSpPr>
            <a:spLocks noGrp="1"/>
          </p:cNvSpPr>
          <p:nvPr>
            <p:ph type="body" sz="quarter" idx="10"/>
          </p:nvPr>
        </p:nvSpPr>
        <p:spPr/>
        <p:txBody>
          <a:bodyPr/>
          <a:lstStyle/>
          <a:p>
            <a:pPr algn="just"/>
            <a:r>
              <a:rPr lang="en-US" sz="1000" dirty="0">
                <a:hlinkClick r:id="rId2"/>
              </a:rPr>
              <a:t>GA: Fully Managed API Analysis in Azure API Center</a:t>
            </a:r>
            <a:endParaRPr lang="en-US" sz="1000" dirty="0"/>
          </a:p>
          <a:p>
            <a:pPr algn="just"/>
            <a:r>
              <a:rPr lang="en-US" sz="1000" dirty="0"/>
              <a:t>With this release, it is possible to enable API analysis effortlessly, with zero manual configuration or upkeep. API linting capabilities automatically examine API definitions, verifying they align with organization’s style and quality standards. </a:t>
            </a:r>
          </a:p>
          <a:p>
            <a:pPr algn="just"/>
            <a:r>
              <a:rPr lang="en-US" sz="1000" dirty="0"/>
              <a:t>The fully managed API analysis generates detailed reports, both at the individual API level and as comprehensive summaries, offering valuable insights that ensure consistency and high standards across all your APIs. </a:t>
            </a:r>
          </a:p>
          <a:p>
            <a:pPr algn="just"/>
            <a:r>
              <a:rPr lang="en-US" sz="1000" dirty="0"/>
              <a:t>Key Benefits: </a:t>
            </a:r>
          </a:p>
          <a:p>
            <a:pPr marL="171450" indent="-171450" algn="just">
              <a:buFont typeface="Arial" panose="020B0604020202020204" pitchFamily="34" charset="0"/>
              <a:buChar char="•"/>
            </a:pPr>
            <a:r>
              <a:rPr lang="en-US" sz="1000" b="1" dirty="0"/>
              <a:t>Effortless Management: </a:t>
            </a:r>
            <a:r>
              <a:rPr lang="en-US" sz="1000" dirty="0"/>
              <a:t>Enable API analysis without any setup or ongoing management, freeing up your team’s time. </a:t>
            </a:r>
          </a:p>
          <a:p>
            <a:pPr marL="171450" indent="-171450" algn="just">
              <a:buFont typeface="Arial" panose="020B0604020202020204" pitchFamily="34" charset="0"/>
              <a:buChar char="•"/>
            </a:pPr>
            <a:r>
              <a:rPr lang="en-US" sz="1000" b="1" dirty="0"/>
              <a:t>Automated Quality Assurance: </a:t>
            </a:r>
            <a:r>
              <a:rPr lang="en-US" sz="1000" dirty="0"/>
              <a:t>API linting checks each definition against your organizational guidelines, helping to standardize and optimize API quality. </a:t>
            </a:r>
          </a:p>
          <a:p>
            <a:pPr marL="171450" indent="-171450" algn="just">
              <a:buFont typeface="Arial" panose="020B0604020202020204" pitchFamily="34" charset="0"/>
              <a:buChar char="•"/>
            </a:pPr>
            <a:r>
              <a:rPr lang="en-US" sz="1000" b="1" dirty="0"/>
              <a:t>Clear Insights and Reports: </a:t>
            </a:r>
            <a:r>
              <a:rPr lang="en-US" sz="1000" dirty="0"/>
              <a:t>Access individual and summary reports for a holistic view of API adherence and quality across projects. </a:t>
            </a:r>
          </a:p>
        </p:txBody>
      </p:sp>
      <p:sp>
        <p:nvSpPr>
          <p:cNvPr id="3" name="Title 2">
            <a:extLst>
              <a:ext uri="{FF2B5EF4-FFF2-40B4-BE49-F238E27FC236}">
                <a16:creationId xmlns:a16="http://schemas.microsoft.com/office/drawing/2014/main" id="{4C7A928E-32F3-86C4-F10C-EF3F8B442118}"/>
              </a:ext>
            </a:extLst>
          </p:cNvPr>
          <p:cNvSpPr>
            <a:spLocks noGrp="1"/>
          </p:cNvSpPr>
          <p:nvPr>
            <p:ph type="title"/>
          </p:nvPr>
        </p:nvSpPr>
        <p:spPr/>
        <p:txBody>
          <a:bodyPr/>
          <a:lstStyle/>
          <a:p>
            <a:r>
              <a:rPr lang="en-US" sz="1600" dirty="0"/>
              <a:t>Integration Updates</a:t>
            </a:r>
            <a:endParaRPr lang="en-US" dirty="0"/>
          </a:p>
        </p:txBody>
      </p:sp>
      <p:sp>
        <p:nvSpPr>
          <p:cNvPr id="4" name="Text Placeholder 3">
            <a:extLst>
              <a:ext uri="{FF2B5EF4-FFF2-40B4-BE49-F238E27FC236}">
                <a16:creationId xmlns:a16="http://schemas.microsoft.com/office/drawing/2014/main" id="{B3DA5314-2863-A755-7013-13B0A5331467}"/>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92CE89F7-8FC9-307F-8803-4809FB057F14}"/>
              </a:ext>
            </a:extLst>
          </p:cNvPr>
          <p:cNvSpPr>
            <a:spLocks noGrp="1"/>
          </p:cNvSpPr>
          <p:nvPr>
            <p:ph type="body" sz="quarter" idx="16"/>
          </p:nvPr>
        </p:nvSpPr>
        <p:spPr/>
        <p:txBody>
          <a:bodyPr/>
          <a:lstStyle/>
          <a:p>
            <a:pPr algn="just"/>
            <a:r>
              <a:rPr lang="en-US" dirty="0">
                <a:hlinkClick r:id="rId3"/>
              </a:rPr>
              <a:t>GA: Synchronization between Azure API Center and Azure API Management</a:t>
            </a:r>
            <a:endParaRPr lang="en-US" dirty="0"/>
          </a:p>
          <a:p>
            <a:pPr algn="just"/>
            <a:r>
              <a:rPr lang="en-US" dirty="0"/>
              <a:t>MS announced the synchronization between Azure API Management and Azure API Center! This integration combines the robust governance of API Center with the powerful management capabilities of API Management, delivering a unified solution for API lifecycle management. </a:t>
            </a:r>
          </a:p>
          <a:p>
            <a:pPr algn="just"/>
            <a:r>
              <a:rPr lang="en-US" dirty="0"/>
              <a:t>With this new feature, it is now possible to easily select an API Management instance to sync directly to API Center. This synchronization enables streamlined API discovery, centralized tracking, and enhanced governance across your organization’s APIs. </a:t>
            </a:r>
          </a:p>
          <a:p>
            <a:pPr algn="just"/>
            <a:r>
              <a:rPr lang="en-US" dirty="0"/>
              <a:t>Key Benefits: </a:t>
            </a:r>
          </a:p>
          <a:p>
            <a:pPr marL="171450" indent="-171450" algn="just">
              <a:buFont typeface="Arial" panose="020B0604020202020204" pitchFamily="34" charset="0"/>
              <a:buChar char="•"/>
            </a:pPr>
            <a:r>
              <a:rPr lang="en-US" b="1" dirty="0"/>
              <a:t>Unified API Visibility: </a:t>
            </a:r>
            <a:r>
              <a:rPr lang="en-US" dirty="0"/>
              <a:t>Seamlessly sync APIs from API Management to API Center for a centralized view across services. </a:t>
            </a:r>
          </a:p>
          <a:p>
            <a:pPr marL="171450" indent="-171450" algn="just">
              <a:buFont typeface="Arial" panose="020B0604020202020204" pitchFamily="34" charset="0"/>
              <a:buChar char="•"/>
            </a:pPr>
            <a:r>
              <a:rPr lang="en-US" b="1" dirty="0"/>
              <a:t>Enhanced Governance: </a:t>
            </a:r>
            <a:r>
              <a:rPr lang="en-US" dirty="0"/>
              <a:t>Leverage API Center’s governance features while managing APIs in API Management, ensuring adherence to organizational standards. </a:t>
            </a:r>
          </a:p>
          <a:p>
            <a:pPr marL="171450" indent="-171450" algn="just">
              <a:buFont typeface="Arial" panose="020B0604020202020204" pitchFamily="34" charset="0"/>
              <a:buChar char="•"/>
            </a:pPr>
            <a:r>
              <a:rPr lang="en-US" b="1" dirty="0"/>
              <a:t>Simplified API management: </a:t>
            </a:r>
            <a:r>
              <a:rPr lang="en-US" dirty="0"/>
              <a:t>Reduce duplication of effort by maintaining a synchronized ecosystem between API Center and API Management. </a:t>
            </a:r>
          </a:p>
          <a:p>
            <a:pPr algn="just"/>
            <a:r>
              <a:rPr lang="en-US" dirty="0"/>
              <a:t>This integration offers a cohesive approach to managing and governing APIs across Azure, simplifying the API lifecycle and boosting efficiency. </a:t>
            </a:r>
          </a:p>
        </p:txBody>
      </p:sp>
    </p:spTree>
    <p:extLst>
      <p:ext uri="{BB962C8B-B14F-4D97-AF65-F5344CB8AC3E}">
        <p14:creationId xmlns:p14="http://schemas.microsoft.com/office/powerpoint/2010/main" val="5511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269547" y="707837"/>
            <a:ext cx="3955312" cy="3774069"/>
          </a:xfrm>
        </p:spPr>
        <p:txBody>
          <a:bodyPr/>
          <a:lstStyle/>
          <a:p>
            <a:pPr algn="just"/>
            <a:r>
              <a:rPr lang="en-US" dirty="0">
                <a:hlinkClick r:id="rId2"/>
              </a:rPr>
              <a:t>Introducing Local emulator for Azure Service Bus</a:t>
            </a:r>
            <a:endParaRPr lang="en-US" dirty="0"/>
          </a:p>
          <a:p>
            <a:pPr algn="just"/>
            <a:r>
              <a:rPr lang="en-US" dirty="0"/>
              <a:t>Azure Service Bus is a fully managed enterprise message broker offering queues and publish-subscribe topics. It decouples applications and services, providing benefits like load-balancing across workers, safe data and control routing, and reliable transactional coordination.</a:t>
            </a:r>
          </a:p>
          <a:p>
            <a:pPr algn="just"/>
            <a:r>
              <a:rPr lang="en-US" dirty="0"/>
              <a:t>MS announced the introduction of a local emulator for Azure Service Bus. This emulator is intended to facilitate local development experience for Service Bus, allowing developers to develop and test their code against Azure Service Bus, in isolation away from cloud interference. A few of those reasons to consider:</a:t>
            </a:r>
          </a:p>
          <a:p>
            <a:pPr marL="171450" indent="-171450" algn="just">
              <a:buFont typeface="Arial" panose="020B0604020202020204" pitchFamily="34" charset="0"/>
              <a:buChar char="•"/>
            </a:pPr>
            <a:r>
              <a:rPr lang="en-US" b="1" dirty="0"/>
              <a:t>Optimized development loop</a:t>
            </a:r>
            <a:r>
              <a:rPr lang="en-US" dirty="0"/>
              <a:t>: The emulator speeds up dev/testing against Azure Service Bus.</a:t>
            </a:r>
          </a:p>
          <a:p>
            <a:pPr marL="171450" indent="-171450" algn="just">
              <a:buFont typeface="Arial" panose="020B0604020202020204" pitchFamily="34" charset="0"/>
              <a:buChar char="•"/>
            </a:pPr>
            <a:r>
              <a:rPr lang="en-US" b="1" dirty="0"/>
              <a:t>Pre-migration trial: </a:t>
            </a:r>
            <a:r>
              <a:rPr lang="en-US" dirty="0"/>
              <a:t>Try Azure Service Bus using your existing AMQP applications before migrating to the cloud.</a:t>
            </a:r>
          </a:p>
          <a:p>
            <a:pPr marL="171450" indent="-171450" algn="just">
              <a:buFont typeface="Arial" panose="020B0604020202020204" pitchFamily="34" charset="0"/>
              <a:buChar char="•"/>
            </a:pPr>
            <a:r>
              <a:rPr lang="en-US" dirty="0"/>
              <a:t>Isolated </a:t>
            </a:r>
            <a:r>
              <a:rPr lang="en-US" b="1" dirty="0"/>
              <a:t>environment: </a:t>
            </a:r>
            <a:r>
              <a:rPr lang="en-US" dirty="0"/>
              <a:t>Use the emulator for dev/test setup without network latency or cloud resource constraints.</a:t>
            </a:r>
          </a:p>
          <a:p>
            <a:pPr marL="171450" indent="-171450" algn="just">
              <a:buFont typeface="Arial" panose="020B0604020202020204" pitchFamily="34" charset="0"/>
              <a:buChar char="•"/>
            </a:pPr>
            <a:r>
              <a:rPr lang="en-US" b="1" dirty="0"/>
              <a:t>Cost-efficient: </a:t>
            </a:r>
            <a:r>
              <a:rPr lang="en-US" dirty="0"/>
              <a:t>The emulator is free and can be run on your local machine for dev/test scenarios.</a:t>
            </a:r>
          </a:p>
          <a:p>
            <a:r>
              <a:rPr lang="en-US" sz="1000" dirty="0"/>
              <a:t>The emulator is accessible as a Docker image on Microsoft Artifact Registry, and it is platform-independent, capable of running on Windows, macOS, and Linux.  The emulator is compatible with the latest service bus client SDKs and supports a wide variety of features within Azure Service Bus.</a:t>
            </a:r>
            <a:endParaRPr lang="en-US" dirty="0"/>
          </a:p>
          <a:p>
            <a:pPr algn="just"/>
            <a:endParaRPr lang="en-US" dirty="0"/>
          </a:p>
          <a:p>
            <a:pPr algn="just"/>
            <a:endParaRPr lang="en-US" dirty="0"/>
          </a:p>
        </p:txBody>
      </p:sp>
      <p:sp>
        <p:nvSpPr>
          <p:cNvPr id="2" name="Text Placeholder 1">
            <a:extLst>
              <a:ext uri="{FF2B5EF4-FFF2-40B4-BE49-F238E27FC236}">
                <a16:creationId xmlns:a16="http://schemas.microsoft.com/office/drawing/2014/main" id="{E839AE58-578E-5200-7FE9-BB12FB00D1E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0659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C294D-6DB6-6245-0921-06834B1DCA6E}"/>
              </a:ext>
            </a:extLst>
          </p:cNvPr>
          <p:cNvSpPr>
            <a:spLocks noGrp="1"/>
          </p:cNvSpPr>
          <p:nvPr>
            <p:ph type="body" sz="quarter" idx="10"/>
          </p:nvPr>
        </p:nvSpPr>
        <p:spPr>
          <a:xfrm>
            <a:off x="4433776" y="855081"/>
            <a:ext cx="4365038" cy="1716670"/>
          </a:xfrm>
        </p:spPr>
        <p:txBody>
          <a:bodyPr/>
          <a:lstStyle/>
          <a:p>
            <a:pPr marL="171450" indent="-171450" algn="just">
              <a:buFont typeface="Arial" panose="020B0604020202020204" pitchFamily="34" charset="0"/>
              <a:buChar char="•"/>
            </a:pPr>
            <a:r>
              <a:rPr lang="en-US" sz="1000" dirty="0"/>
              <a:t>MS announced the General Availability of </a:t>
            </a:r>
            <a:r>
              <a:rPr lang="en-US" sz="1000" b="1" dirty="0"/>
              <a:t>Microsoft Graph API events that provide notifications</a:t>
            </a:r>
            <a:r>
              <a:rPr lang="en-US" sz="1000" dirty="0"/>
              <a:t> about state changes of resources in Microsoft Outlook, Teams, SharePoint, Microsoft Entra ID, Microsoft Conversations, and security alerts.</a:t>
            </a:r>
          </a:p>
          <a:p>
            <a:pPr marL="171450" indent="-171450" algn="just">
              <a:buFont typeface="Arial" panose="020B0604020202020204" pitchFamily="34" charset="0"/>
              <a:buChar char="•"/>
            </a:pPr>
            <a:r>
              <a:rPr lang="en-US" sz="1000" dirty="0"/>
              <a:t>In Public Preview, </a:t>
            </a:r>
            <a:r>
              <a:rPr lang="en-US" sz="1000" b="1" dirty="0"/>
              <a:t>MS introduced support for cross-tenant delivery to Event Hubs</a:t>
            </a:r>
            <a:r>
              <a:rPr lang="en-US" sz="1000" dirty="0"/>
              <a:t>, Service Bus, and Storage Queues using managed identity with federated identity credentials (FIC) in Azure Event Grid topics, domains, system topics and partner topics. This enhancement enables secure and efficient cross-tenant communication for basic resources.</a:t>
            </a:r>
            <a:endParaRPr lang="ru-RU" sz="1000" dirty="0"/>
          </a:p>
        </p:txBody>
      </p:sp>
      <p:sp>
        <p:nvSpPr>
          <p:cNvPr id="3" name="Title 2">
            <a:extLst>
              <a:ext uri="{FF2B5EF4-FFF2-40B4-BE49-F238E27FC236}">
                <a16:creationId xmlns:a16="http://schemas.microsoft.com/office/drawing/2014/main" id="{C685C0A1-0C27-676E-C4CA-0530D6D1F277}"/>
              </a:ext>
            </a:extLst>
          </p:cNvPr>
          <p:cNvSpPr>
            <a:spLocks noGrp="1"/>
          </p:cNvSpPr>
          <p:nvPr>
            <p:ph type="title"/>
          </p:nvPr>
        </p:nvSpPr>
        <p:spPr/>
        <p:txBody>
          <a:bodyPr/>
          <a:lstStyle/>
          <a:p>
            <a:r>
              <a:rPr lang="en-US" sz="1600" dirty="0"/>
              <a:t>Integration Updates</a:t>
            </a:r>
            <a:endParaRPr lang="ru-RU" dirty="0"/>
          </a:p>
        </p:txBody>
      </p:sp>
      <p:sp>
        <p:nvSpPr>
          <p:cNvPr id="4" name="Text Placeholder 3">
            <a:extLst>
              <a:ext uri="{FF2B5EF4-FFF2-40B4-BE49-F238E27FC236}">
                <a16:creationId xmlns:a16="http://schemas.microsoft.com/office/drawing/2014/main" id="{2168CD3A-9DEC-3888-2A15-D08C2AFF136A}"/>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F31E94B2-E577-2A96-8169-59422AEBC042}"/>
              </a:ext>
            </a:extLst>
          </p:cNvPr>
          <p:cNvSpPr>
            <a:spLocks noGrp="1"/>
          </p:cNvSpPr>
          <p:nvPr>
            <p:ph type="body" sz="quarter" idx="16"/>
          </p:nvPr>
        </p:nvSpPr>
        <p:spPr>
          <a:xfrm>
            <a:off x="342900" y="855081"/>
            <a:ext cx="3955312" cy="2200540"/>
          </a:xfrm>
        </p:spPr>
        <p:txBody>
          <a:bodyPr/>
          <a:lstStyle/>
          <a:p>
            <a:pPr algn="just"/>
            <a:r>
              <a:rPr lang="en-US" dirty="0">
                <a:hlinkClick r:id="rId2"/>
              </a:rPr>
              <a:t>Announcing new features and updates in Azure Event Grid</a:t>
            </a:r>
            <a:endParaRPr lang="en-US" dirty="0"/>
          </a:p>
          <a:p>
            <a:pPr marL="171450" indent="-171450" algn="just">
              <a:buFont typeface="Arial" panose="020B0604020202020204" pitchFamily="34" charset="0"/>
              <a:buChar char="•"/>
            </a:pPr>
            <a:r>
              <a:rPr lang="en-US" b="1" dirty="0"/>
              <a:t>General Availability of the webhook endpoints in Azure Event Grid </a:t>
            </a:r>
            <a:r>
              <a:rPr lang="en-US" dirty="0"/>
              <a:t>namespace topics. This feature allows for efficient and reliable push delivery to webhooks, expanding the possibilities for event-driven architectures and integrations.</a:t>
            </a:r>
          </a:p>
          <a:p>
            <a:pPr marL="171450" indent="-171450" algn="just">
              <a:buFont typeface="Arial" panose="020B0604020202020204" pitchFamily="34" charset="0"/>
              <a:buChar char="•"/>
            </a:pPr>
            <a:r>
              <a:rPr lang="en-US" dirty="0"/>
              <a:t>Custom domain names support is now Generally Available in </a:t>
            </a:r>
            <a:r>
              <a:rPr lang="en-US" b="1" dirty="0"/>
              <a:t>Azure Event Grid’s MQTT broker</a:t>
            </a:r>
            <a:r>
              <a:rPr lang="en-US" dirty="0"/>
              <a:t>. This new feature allows to assign own domain names to the MQTT and HTTP endpoints within Azure Event Grid namespaces. By doing so, it is possible to enhance security and simplify client configuration. Additionally, assigning custom domain names to namespaces can help improve availability, manage capacity, and facilitate cross-region client mobility.</a:t>
            </a:r>
            <a:endParaRPr lang="ru-RU" dirty="0"/>
          </a:p>
        </p:txBody>
      </p:sp>
      <p:pic>
        <p:nvPicPr>
          <p:cNvPr id="7" name="Picture 6">
            <a:extLst>
              <a:ext uri="{FF2B5EF4-FFF2-40B4-BE49-F238E27FC236}">
                <a16:creationId xmlns:a16="http://schemas.microsoft.com/office/drawing/2014/main" id="{29A37379-F1E7-BA14-BAE8-FE3F4140E451}"/>
              </a:ext>
            </a:extLst>
          </p:cNvPr>
          <p:cNvPicPr>
            <a:picLocks noChangeAspect="1"/>
          </p:cNvPicPr>
          <p:nvPr/>
        </p:nvPicPr>
        <p:blipFill>
          <a:blip r:embed="rId3"/>
          <a:stretch>
            <a:fillRect/>
          </a:stretch>
        </p:blipFill>
        <p:spPr>
          <a:xfrm>
            <a:off x="453005" y="3055621"/>
            <a:ext cx="3735102" cy="1445355"/>
          </a:xfrm>
          <a:prstGeom prst="rect">
            <a:avLst/>
          </a:prstGeom>
        </p:spPr>
      </p:pic>
      <p:pic>
        <p:nvPicPr>
          <p:cNvPr id="9" name="Picture 8">
            <a:extLst>
              <a:ext uri="{FF2B5EF4-FFF2-40B4-BE49-F238E27FC236}">
                <a16:creationId xmlns:a16="http://schemas.microsoft.com/office/drawing/2014/main" id="{1A8A5299-ED87-8377-1A13-4446AB0D4A9E}"/>
              </a:ext>
            </a:extLst>
          </p:cNvPr>
          <p:cNvPicPr>
            <a:picLocks noChangeAspect="1"/>
          </p:cNvPicPr>
          <p:nvPr/>
        </p:nvPicPr>
        <p:blipFill>
          <a:blip r:embed="rId4"/>
          <a:stretch>
            <a:fillRect/>
          </a:stretch>
        </p:blipFill>
        <p:spPr>
          <a:xfrm>
            <a:off x="5374773" y="2459092"/>
            <a:ext cx="2633403" cy="2402468"/>
          </a:xfrm>
          <a:prstGeom prst="rect">
            <a:avLst/>
          </a:prstGeom>
        </p:spPr>
      </p:pic>
    </p:spTree>
    <p:extLst>
      <p:ext uri="{BB962C8B-B14F-4D97-AF65-F5344CB8AC3E}">
        <p14:creationId xmlns:p14="http://schemas.microsoft.com/office/powerpoint/2010/main" val="58600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E44507-87D4-18A3-5115-842C1357EFD1}"/>
              </a:ext>
            </a:extLst>
          </p:cNvPr>
          <p:cNvSpPr>
            <a:spLocks noGrp="1"/>
          </p:cNvSpPr>
          <p:nvPr>
            <p:ph type="body" sz="quarter" idx="10"/>
          </p:nvPr>
        </p:nvSpPr>
        <p:spPr/>
        <p:txBody>
          <a:bodyPr/>
          <a:lstStyle/>
          <a:p>
            <a:endParaRPr lang="ru-RU"/>
          </a:p>
        </p:txBody>
      </p:sp>
      <p:sp>
        <p:nvSpPr>
          <p:cNvPr id="3" name="Title 2">
            <a:extLst>
              <a:ext uri="{FF2B5EF4-FFF2-40B4-BE49-F238E27FC236}">
                <a16:creationId xmlns:a16="http://schemas.microsoft.com/office/drawing/2014/main" id="{9584C4C7-2B5B-393D-94E5-235AFDE41246}"/>
              </a:ext>
            </a:extLst>
          </p:cNvPr>
          <p:cNvSpPr>
            <a:spLocks noGrp="1"/>
          </p:cNvSpPr>
          <p:nvPr>
            <p:ph type="title"/>
          </p:nvPr>
        </p:nvSpPr>
        <p:spPr/>
        <p:txBody>
          <a:bodyPr/>
          <a:lstStyle/>
          <a:p>
            <a:r>
              <a:rPr lang="en-US" sz="1600" dirty="0"/>
              <a:t>Integration Updates</a:t>
            </a:r>
            <a:endParaRPr lang="ru-RU" dirty="0"/>
          </a:p>
        </p:txBody>
      </p:sp>
      <p:sp>
        <p:nvSpPr>
          <p:cNvPr id="4" name="Text Placeholder 3">
            <a:extLst>
              <a:ext uri="{FF2B5EF4-FFF2-40B4-BE49-F238E27FC236}">
                <a16:creationId xmlns:a16="http://schemas.microsoft.com/office/drawing/2014/main" id="{0DCD42A4-D669-F62F-D54D-D9F87E1EE9EF}"/>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9A8BD918-4BF9-E23F-34F6-94847D671468}"/>
              </a:ext>
            </a:extLst>
          </p:cNvPr>
          <p:cNvSpPr>
            <a:spLocks noGrp="1"/>
          </p:cNvSpPr>
          <p:nvPr>
            <p:ph type="body" sz="quarter" idx="16"/>
          </p:nvPr>
        </p:nvSpPr>
        <p:spPr>
          <a:xfrm>
            <a:off x="342900" y="855081"/>
            <a:ext cx="3955312" cy="760360"/>
          </a:xfrm>
        </p:spPr>
        <p:txBody>
          <a:bodyPr/>
          <a:lstStyle/>
          <a:p>
            <a:pPr marL="171450" indent="-171450" algn="just">
              <a:buFont typeface="Arial" panose="020B0604020202020204" pitchFamily="34" charset="0"/>
              <a:buChar char="•"/>
            </a:pPr>
            <a:r>
              <a:rPr lang="en-US" dirty="0"/>
              <a:t>Public Preview for </a:t>
            </a:r>
            <a:r>
              <a:rPr lang="en-US" b="1" dirty="0"/>
              <a:t>namespace topic to namespace topic forwarding, enabling seamless event forwarding b</a:t>
            </a:r>
            <a:r>
              <a:rPr lang="en-US" dirty="0"/>
              <a:t>etween topics hosted in the same or different namespaces, simplifying the event routing and management.</a:t>
            </a:r>
            <a:endParaRPr lang="ru-RU" dirty="0"/>
          </a:p>
        </p:txBody>
      </p:sp>
      <p:pic>
        <p:nvPicPr>
          <p:cNvPr id="7" name="Picture 6">
            <a:extLst>
              <a:ext uri="{FF2B5EF4-FFF2-40B4-BE49-F238E27FC236}">
                <a16:creationId xmlns:a16="http://schemas.microsoft.com/office/drawing/2014/main" id="{2AFFF270-6FB6-CDF9-688E-7EBD399CEB24}"/>
              </a:ext>
            </a:extLst>
          </p:cNvPr>
          <p:cNvPicPr>
            <a:picLocks noChangeAspect="1"/>
          </p:cNvPicPr>
          <p:nvPr/>
        </p:nvPicPr>
        <p:blipFill>
          <a:blip r:embed="rId2"/>
          <a:stretch>
            <a:fillRect/>
          </a:stretch>
        </p:blipFill>
        <p:spPr>
          <a:xfrm>
            <a:off x="574739" y="1620143"/>
            <a:ext cx="3654362" cy="1907917"/>
          </a:xfrm>
          <a:prstGeom prst="rect">
            <a:avLst/>
          </a:prstGeom>
        </p:spPr>
      </p:pic>
    </p:spTree>
    <p:extLst>
      <p:ext uri="{BB962C8B-B14F-4D97-AF65-F5344CB8AC3E}">
        <p14:creationId xmlns:p14="http://schemas.microsoft.com/office/powerpoint/2010/main" val="71660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027F4-E37F-9EF5-D9EA-7AA6B2B87EE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A87B58C-445F-0F9C-16BF-B45E2CAC6389}"/>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CD428E81-1DDF-1C0F-CE1C-114C2430C20D}"/>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5256488B-5839-91E1-8F71-2D334A0D3442}"/>
              </a:ext>
            </a:extLst>
          </p:cNvPr>
          <p:cNvSpPr>
            <a:spLocks noGrp="1"/>
          </p:cNvSpPr>
          <p:nvPr>
            <p:ph type="body" sz="quarter" idx="16"/>
          </p:nvPr>
        </p:nvSpPr>
        <p:spPr/>
        <p:txBody>
          <a:bodyPr/>
          <a:lstStyle/>
          <a:p>
            <a:pPr algn="just"/>
            <a:r>
              <a:rPr lang="en-US" dirty="0">
                <a:hlinkClick r:id="rId2"/>
              </a:rPr>
              <a:t>Azure Stream Analytics Virtual Network Integration Goes GA!</a:t>
            </a:r>
            <a:endParaRPr lang="en-US" dirty="0"/>
          </a:p>
          <a:p>
            <a:pPr algn="just"/>
            <a:r>
              <a:rPr lang="en-US" dirty="0"/>
              <a:t>With VNET integration, it is now possible to lock </a:t>
            </a:r>
            <a:r>
              <a:rPr lang="en-US" b="1" dirty="0"/>
              <a:t>down access to ASA jobs within virtual network infrastructure</a:t>
            </a:r>
            <a:r>
              <a:rPr lang="en-US" dirty="0"/>
              <a:t>. This provides enhanced security through network isolation, ensuring that data remains protected and accessible only within private network. By deploying a containerized instance of ASA job inside VNET, it is possibly to privately access resources using:</a:t>
            </a:r>
          </a:p>
          <a:p>
            <a:pPr marL="171450" indent="-171450" algn="just">
              <a:buFont typeface="Arial" panose="020B0604020202020204" pitchFamily="34" charset="0"/>
              <a:buChar char="•"/>
            </a:pPr>
            <a:r>
              <a:rPr lang="en-US" b="1" dirty="0"/>
              <a:t>Private Endpoints: </a:t>
            </a:r>
            <a:r>
              <a:rPr lang="en-US" dirty="0"/>
              <a:t>These allow to connect to VNET-injected ASA job to data sources privately via Azure Private Link. This means that data traffic remains within the Azure backbone network, reducing exposure to the public internet and enhancing security.</a:t>
            </a:r>
          </a:p>
          <a:p>
            <a:pPr marL="171450" indent="-171450" algn="just">
              <a:buFont typeface="Arial" panose="020B0604020202020204" pitchFamily="34" charset="0"/>
              <a:buChar char="•"/>
            </a:pPr>
            <a:r>
              <a:rPr lang="en-US" b="1" dirty="0"/>
              <a:t>Service Endpoints: </a:t>
            </a:r>
            <a:r>
              <a:rPr lang="en-US" dirty="0"/>
              <a:t>These enable to connect data sources directly to VNET-injected ASA job. This simplifies the network architecture by providing direct connectivity.</a:t>
            </a:r>
          </a:p>
          <a:p>
            <a:pPr marL="171450" indent="-171450" algn="just">
              <a:buFont typeface="Arial" panose="020B0604020202020204" pitchFamily="34" charset="0"/>
              <a:buChar char="•"/>
            </a:pPr>
            <a:r>
              <a:rPr lang="en-US" b="1" dirty="0"/>
              <a:t>Service Tags: </a:t>
            </a:r>
            <a:r>
              <a:rPr lang="en-US" dirty="0"/>
              <a:t>These allow to manage network security by defining rules that allow or deny traffic to Azure Stream Analytics. This helps in maintaining a secure environment by controlling which services can communicate with your ASA jobs.</a:t>
            </a:r>
          </a:p>
          <a:p>
            <a:pPr algn="just"/>
            <a:r>
              <a:rPr lang="en-US" dirty="0"/>
              <a:t>Overall, VNET integration enhances the security of ASA jobs by leveraging Azure's robust networking features.</a:t>
            </a:r>
          </a:p>
        </p:txBody>
      </p:sp>
      <p:pic>
        <p:nvPicPr>
          <p:cNvPr id="3074" name="Picture 2">
            <a:extLst>
              <a:ext uri="{FF2B5EF4-FFF2-40B4-BE49-F238E27FC236}">
                <a16:creationId xmlns:a16="http://schemas.microsoft.com/office/drawing/2014/main" id="{D788AB81-406A-80D6-4889-1F3A79721B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2924" y="975360"/>
            <a:ext cx="3545276" cy="199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8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EDA1C-E09E-4BC1-D2C3-15704F87E0A3}"/>
              </a:ext>
            </a:extLst>
          </p:cNvPr>
          <p:cNvSpPr>
            <a:spLocks noGrp="1"/>
          </p:cNvSpPr>
          <p:nvPr>
            <p:ph type="body" sz="quarter" idx="10"/>
          </p:nvPr>
        </p:nvSpPr>
        <p:spPr>
          <a:xfrm>
            <a:off x="4433776" y="855081"/>
            <a:ext cx="4365038" cy="1463320"/>
          </a:xfrm>
        </p:spPr>
        <p:txBody>
          <a:bodyPr/>
          <a:lstStyle/>
          <a:p>
            <a:pPr algn="just"/>
            <a:r>
              <a:rPr lang="en-US" sz="1000" dirty="0">
                <a:hlinkClick r:id="rId2"/>
              </a:rPr>
              <a:t>Azure Stream Analytics Kafka Connectors is Now Generally Available!</a:t>
            </a:r>
            <a:endParaRPr lang="en-US" sz="1000" dirty="0"/>
          </a:p>
          <a:p>
            <a:pPr algn="just"/>
            <a:r>
              <a:rPr lang="en-US" sz="1000" dirty="0"/>
              <a:t>With </a:t>
            </a:r>
            <a:r>
              <a:rPr lang="en-US" sz="1000" b="1" dirty="0"/>
              <a:t>Stream Analytics Kafka Connectors, users can natively read and write data to and from Kafka topics. </a:t>
            </a:r>
            <a:r>
              <a:rPr lang="en-US" sz="1000" dirty="0"/>
              <a:t>This enables users to fully leverage Stream Analytics' rich capabilities and features even when the data resides outside of Azure. Azure Stream Analytics is a job service, so you do not have to spend time managing clusters, and downtime concerns are alleviated with a 99.99% SLA (Service Level Agreement) at the job level. </a:t>
            </a:r>
            <a:endParaRPr lang="ru-RU" sz="1000" dirty="0"/>
          </a:p>
        </p:txBody>
      </p:sp>
      <p:sp>
        <p:nvSpPr>
          <p:cNvPr id="3" name="Title 2">
            <a:extLst>
              <a:ext uri="{FF2B5EF4-FFF2-40B4-BE49-F238E27FC236}">
                <a16:creationId xmlns:a16="http://schemas.microsoft.com/office/drawing/2014/main" id="{388477F4-5F65-A875-BA3F-F952C24214EA}"/>
              </a:ext>
            </a:extLst>
          </p:cNvPr>
          <p:cNvSpPr>
            <a:spLocks noGrp="1"/>
          </p:cNvSpPr>
          <p:nvPr>
            <p:ph type="title"/>
          </p:nvPr>
        </p:nvSpPr>
        <p:spPr/>
        <p:txBody>
          <a:bodyPr/>
          <a:lstStyle/>
          <a:p>
            <a:r>
              <a:rPr lang="en-US" sz="1600" dirty="0"/>
              <a:t>Integration Updates</a:t>
            </a:r>
            <a:endParaRPr lang="ru-RU" dirty="0"/>
          </a:p>
        </p:txBody>
      </p:sp>
      <p:sp>
        <p:nvSpPr>
          <p:cNvPr id="4" name="Text Placeholder 3">
            <a:extLst>
              <a:ext uri="{FF2B5EF4-FFF2-40B4-BE49-F238E27FC236}">
                <a16:creationId xmlns:a16="http://schemas.microsoft.com/office/drawing/2014/main" id="{5D3A1615-4D1F-3816-8135-12C18A248E75}"/>
              </a:ext>
            </a:extLst>
          </p:cNvPr>
          <p:cNvSpPr>
            <a:spLocks noGrp="1"/>
          </p:cNvSpPr>
          <p:nvPr>
            <p:ph type="body" sz="quarter" idx="15"/>
          </p:nvPr>
        </p:nvSpPr>
        <p:spPr/>
        <p:txBody>
          <a:bodyPr/>
          <a:lstStyle/>
          <a:p>
            <a:endParaRPr lang="ru-RU"/>
          </a:p>
        </p:txBody>
      </p:sp>
      <p:sp>
        <p:nvSpPr>
          <p:cNvPr id="5" name="Text Placeholder 4">
            <a:extLst>
              <a:ext uri="{FF2B5EF4-FFF2-40B4-BE49-F238E27FC236}">
                <a16:creationId xmlns:a16="http://schemas.microsoft.com/office/drawing/2014/main" id="{5BA240D6-8060-87C3-C56D-F749896F051B}"/>
              </a:ext>
            </a:extLst>
          </p:cNvPr>
          <p:cNvSpPr>
            <a:spLocks noGrp="1"/>
          </p:cNvSpPr>
          <p:nvPr>
            <p:ph type="body" sz="quarter" idx="16"/>
          </p:nvPr>
        </p:nvSpPr>
        <p:spPr>
          <a:xfrm>
            <a:off x="342900" y="855081"/>
            <a:ext cx="3955312" cy="1716670"/>
          </a:xfrm>
        </p:spPr>
        <p:txBody>
          <a:bodyPr/>
          <a:lstStyle/>
          <a:p>
            <a:pPr algn="just"/>
            <a:r>
              <a:rPr lang="en-US" dirty="0">
                <a:hlinkClick r:id="rId3"/>
              </a:rPr>
              <a:t>Generally </a:t>
            </a:r>
            <a:r>
              <a:rPr lang="en-US" dirty="0" err="1">
                <a:hlinkClick r:id="rId3"/>
              </a:rPr>
              <a:t>Available:Protocol</a:t>
            </a:r>
            <a:r>
              <a:rPr lang="en-US" dirty="0">
                <a:hlinkClick r:id="rId3"/>
              </a:rPr>
              <a:t> Buffers (</a:t>
            </a:r>
            <a:r>
              <a:rPr lang="en-US" dirty="0" err="1">
                <a:hlinkClick r:id="rId3"/>
              </a:rPr>
              <a:t>Protobuf</a:t>
            </a:r>
            <a:r>
              <a:rPr lang="en-US" dirty="0">
                <a:hlinkClick r:id="rId3"/>
              </a:rPr>
              <a:t>) with Azure Stream Analytics</a:t>
            </a:r>
            <a:endParaRPr lang="ru-RU" dirty="0"/>
          </a:p>
          <a:p>
            <a:pPr algn="just"/>
            <a:r>
              <a:rPr lang="en-US" b="1" dirty="0"/>
              <a:t>With the built-in </a:t>
            </a:r>
            <a:r>
              <a:rPr lang="en-US" b="1" dirty="0" err="1"/>
              <a:t>deserializer</a:t>
            </a:r>
            <a:r>
              <a:rPr lang="en-US" b="1" dirty="0"/>
              <a:t>, </a:t>
            </a:r>
            <a:r>
              <a:rPr lang="en-US" dirty="0"/>
              <a:t>Azure Stream Analytics supports an out-of-the-box feature to align with the other file formats , including JSON and AVRO. Using </a:t>
            </a:r>
            <a:r>
              <a:rPr lang="en-US" dirty="0" err="1"/>
              <a:t>Protobuf</a:t>
            </a:r>
            <a:r>
              <a:rPr lang="en-US" dirty="0"/>
              <a:t>, it is possible to handle data streams in a compact binary format, making it ideal for high-throughput, low-latency applications.</a:t>
            </a:r>
          </a:p>
          <a:p>
            <a:pPr algn="just"/>
            <a:r>
              <a:rPr lang="en-US" b="1" dirty="0"/>
              <a:t>Protocol Buffers (</a:t>
            </a:r>
            <a:r>
              <a:rPr lang="en-US" b="1" dirty="0" err="1"/>
              <a:t>Protobuf</a:t>
            </a:r>
            <a:r>
              <a:rPr lang="en-US" b="1" dirty="0"/>
              <a:t>) </a:t>
            </a:r>
            <a:r>
              <a:rPr lang="en-US" dirty="0"/>
              <a:t>is a language-neutral, platform-neutral mechanism for serializing structured data, developed by Google. It is widely used or for saving data in a compact and efficient format. for communication between services </a:t>
            </a:r>
            <a:endParaRPr lang="ru-RU" dirty="0"/>
          </a:p>
        </p:txBody>
      </p:sp>
      <p:pic>
        <p:nvPicPr>
          <p:cNvPr id="7" name="Picture 6">
            <a:extLst>
              <a:ext uri="{FF2B5EF4-FFF2-40B4-BE49-F238E27FC236}">
                <a16:creationId xmlns:a16="http://schemas.microsoft.com/office/drawing/2014/main" id="{57F66F7A-7463-2678-71C5-2B3F13BF199D}"/>
              </a:ext>
            </a:extLst>
          </p:cNvPr>
          <p:cNvPicPr>
            <a:picLocks noChangeAspect="1"/>
          </p:cNvPicPr>
          <p:nvPr/>
        </p:nvPicPr>
        <p:blipFill>
          <a:blip r:embed="rId4"/>
          <a:stretch>
            <a:fillRect/>
          </a:stretch>
        </p:blipFill>
        <p:spPr>
          <a:xfrm>
            <a:off x="1501291" y="2571750"/>
            <a:ext cx="1638529" cy="2172003"/>
          </a:xfrm>
          <a:prstGeom prst="rect">
            <a:avLst/>
          </a:prstGeom>
        </p:spPr>
      </p:pic>
      <p:pic>
        <p:nvPicPr>
          <p:cNvPr id="8" name="Picture 7">
            <a:extLst>
              <a:ext uri="{FF2B5EF4-FFF2-40B4-BE49-F238E27FC236}">
                <a16:creationId xmlns:a16="http://schemas.microsoft.com/office/drawing/2014/main" id="{2EFDF6F5-271D-123F-7F65-FFF244676C9F}"/>
              </a:ext>
            </a:extLst>
          </p:cNvPr>
          <p:cNvPicPr>
            <a:picLocks noChangeAspect="1"/>
          </p:cNvPicPr>
          <p:nvPr/>
        </p:nvPicPr>
        <p:blipFill>
          <a:blip r:embed="rId5"/>
          <a:stretch>
            <a:fillRect/>
          </a:stretch>
        </p:blipFill>
        <p:spPr>
          <a:xfrm>
            <a:off x="4673775" y="2313901"/>
            <a:ext cx="4015390" cy="1886700"/>
          </a:xfrm>
          <a:prstGeom prst="rect">
            <a:avLst/>
          </a:prstGeom>
        </p:spPr>
      </p:pic>
    </p:spTree>
    <p:extLst>
      <p:ext uri="{BB962C8B-B14F-4D97-AF65-F5344CB8AC3E}">
        <p14:creationId xmlns:p14="http://schemas.microsoft.com/office/powerpoint/2010/main" val="55491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D02E-2BBC-3BD5-A2F8-3094CFD32827}"/>
              </a:ext>
            </a:extLst>
          </p:cNvPr>
          <p:cNvSpPr>
            <a:spLocks noGrp="1"/>
          </p:cNvSpPr>
          <p:nvPr>
            <p:ph type="title"/>
          </p:nvPr>
        </p:nvSpPr>
        <p:spPr/>
        <p:txBody>
          <a:bodyPr/>
          <a:lstStyle/>
          <a:p>
            <a:r>
              <a:rPr lang="en-US" sz="1600" dirty="0"/>
              <a:t>Integration Updates</a:t>
            </a:r>
            <a:endParaRPr lang="en-US" dirty="0"/>
          </a:p>
        </p:txBody>
      </p:sp>
      <p:sp>
        <p:nvSpPr>
          <p:cNvPr id="4" name="Text Placeholder 3">
            <a:extLst>
              <a:ext uri="{FF2B5EF4-FFF2-40B4-BE49-F238E27FC236}">
                <a16:creationId xmlns:a16="http://schemas.microsoft.com/office/drawing/2014/main" id="{A6C255F8-E667-BDDB-3BB1-2A4B34DB798F}"/>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DA3F19F7-0A47-8CB9-91F7-553C27B38B41}"/>
              </a:ext>
            </a:extLst>
          </p:cNvPr>
          <p:cNvSpPr>
            <a:spLocks noGrp="1"/>
          </p:cNvSpPr>
          <p:nvPr>
            <p:ph type="body" sz="quarter" idx="16"/>
          </p:nvPr>
        </p:nvSpPr>
        <p:spPr/>
        <p:txBody>
          <a:bodyPr/>
          <a:lstStyle/>
          <a:p>
            <a:pPr algn="just"/>
            <a:r>
              <a:rPr lang="en-US" dirty="0">
                <a:hlinkClick r:id="rId2"/>
              </a:rPr>
              <a:t>GA: Generative AI Gateway Token Quota Policy in Azure API Management</a:t>
            </a:r>
            <a:endParaRPr lang="en-US" dirty="0"/>
          </a:p>
          <a:p>
            <a:pPr algn="just"/>
            <a:r>
              <a:rPr lang="en-US" dirty="0"/>
              <a:t>MS introduced the </a:t>
            </a:r>
            <a:r>
              <a:rPr lang="en-US" dirty="0" err="1"/>
              <a:t>GenAI</a:t>
            </a:r>
            <a:r>
              <a:rPr lang="en-US" dirty="0"/>
              <a:t> Gateway Token Quota Policy in Azure API Management, designed to help organizations manage token consumption effectively when experimenting with large language models (LLMs). This new policy allows administrators to set flexible token quotas on a daily, weekly, or monthly basis, giving you control over cumulative usage and helping prevent unexpected costs. </a:t>
            </a:r>
          </a:p>
          <a:p>
            <a:pPr algn="just"/>
            <a:r>
              <a:rPr lang="en-US" dirty="0"/>
              <a:t>Key Benefits: </a:t>
            </a:r>
          </a:p>
          <a:p>
            <a:pPr marL="171450" indent="-171450" algn="just">
              <a:buFont typeface="Arial" panose="020B0604020202020204" pitchFamily="34" charset="0"/>
              <a:buChar char="•"/>
            </a:pPr>
            <a:r>
              <a:rPr lang="en-US" b="1" dirty="0"/>
              <a:t>Flexible Quotas: </a:t>
            </a:r>
            <a:r>
              <a:rPr lang="en-US" dirty="0"/>
              <a:t>Define token limits on a daily, weekly, or monthly basis to manage consumption across departments or projects. </a:t>
            </a:r>
          </a:p>
          <a:p>
            <a:pPr marL="171450" indent="-171450" algn="just">
              <a:buFont typeface="Arial" panose="020B0604020202020204" pitchFamily="34" charset="0"/>
              <a:buChar char="•"/>
            </a:pPr>
            <a:r>
              <a:rPr lang="en-US" b="1" dirty="0"/>
              <a:t>Cost Management: </a:t>
            </a:r>
            <a:r>
              <a:rPr lang="en-US" dirty="0"/>
              <a:t>Protect your organization from unexpected token usage costs by setting quotas that align with your budget and resource allocation. </a:t>
            </a:r>
          </a:p>
          <a:p>
            <a:pPr marL="171450" indent="-171450" algn="just">
              <a:buFont typeface="Arial" panose="020B0604020202020204" pitchFamily="34" charset="0"/>
              <a:buChar char="•"/>
            </a:pPr>
            <a:r>
              <a:rPr lang="en-US" b="1" dirty="0"/>
              <a:t>Enhanced Visibility: </a:t>
            </a:r>
            <a:r>
              <a:rPr lang="en-US" dirty="0"/>
              <a:t>Track and analyze token usage patterns to make informed adjustments based on real usage trends. </a:t>
            </a:r>
          </a:p>
        </p:txBody>
      </p:sp>
      <p:sp>
        <p:nvSpPr>
          <p:cNvPr id="6" name="Text Placeholder 1">
            <a:extLst>
              <a:ext uri="{FF2B5EF4-FFF2-40B4-BE49-F238E27FC236}">
                <a16:creationId xmlns:a16="http://schemas.microsoft.com/office/drawing/2014/main" id="{7040DB55-2EC5-9CDD-E1E2-C5E73E068AC6}"/>
              </a:ext>
            </a:extLst>
          </p:cNvPr>
          <p:cNvSpPr>
            <a:spLocks noGrp="1"/>
          </p:cNvSpPr>
          <p:nvPr>
            <p:ph type="body" sz="quarter" idx="10"/>
          </p:nvPr>
        </p:nvSpPr>
        <p:spPr>
          <a:xfrm>
            <a:off x="4433888" y="855663"/>
            <a:ext cx="4365625" cy="3773487"/>
          </a:xfrm>
        </p:spPr>
        <p:txBody>
          <a:bodyPr/>
          <a:lstStyle/>
          <a:p>
            <a:pPr algn="just"/>
            <a:r>
              <a:rPr lang="en-US" sz="1000" dirty="0">
                <a:hlinkClick r:id="rId3"/>
              </a:rPr>
              <a:t>Azure Load Testing Updates</a:t>
            </a:r>
            <a:endParaRPr lang="en-US" sz="1000" dirty="0"/>
          </a:p>
          <a:p>
            <a:pPr marL="171450" indent="-171450" algn="just">
              <a:buFont typeface="Arial" panose="020B0604020202020204" pitchFamily="34" charset="0"/>
              <a:buChar char="•"/>
            </a:pPr>
            <a:r>
              <a:rPr lang="en-US" sz="1000" dirty="0"/>
              <a:t>Support for Multiple JMeter Files - This feature allows to modularize JMeter scripts by uploading multiple JMeter files. This modular approach helps in several ways:</a:t>
            </a:r>
          </a:p>
          <a:p>
            <a:pPr marL="514350" lvl="1" indent="-171450" algn="just">
              <a:buFont typeface="Arial" panose="020B0604020202020204" pitchFamily="34" charset="0"/>
              <a:buChar char="•"/>
            </a:pPr>
            <a:r>
              <a:rPr lang="en-US" sz="1000" b="1" dirty="0">
                <a:latin typeface="+mj-lt"/>
              </a:rPr>
              <a:t>Easier management: </a:t>
            </a:r>
            <a:r>
              <a:rPr lang="en-US" sz="1000" dirty="0">
                <a:latin typeface="+mj-lt"/>
              </a:rPr>
              <a:t>By breaking down test plans into smaller, manageable components, it is possible to handle complex test scenarios more efficiently.</a:t>
            </a:r>
          </a:p>
          <a:p>
            <a:pPr marL="514350" lvl="1" indent="-171450" algn="just">
              <a:buFont typeface="Arial" panose="020B0604020202020204" pitchFamily="34" charset="0"/>
              <a:buChar char="•"/>
            </a:pPr>
            <a:r>
              <a:rPr lang="en-US" sz="1000" b="1" dirty="0">
                <a:latin typeface="+mj-lt"/>
              </a:rPr>
              <a:t>Reusability: </a:t>
            </a:r>
            <a:r>
              <a:rPr lang="en-US" sz="1000" dirty="0">
                <a:latin typeface="+mj-lt"/>
              </a:rPr>
              <a:t>It is possible to reuse test components across different test plans, which saves time and effort in creating and maintaining tests.</a:t>
            </a:r>
          </a:p>
          <a:p>
            <a:pPr marL="514350" lvl="1" indent="-171450" algn="just">
              <a:buFont typeface="Arial" panose="020B0604020202020204" pitchFamily="34" charset="0"/>
              <a:buChar char="•"/>
            </a:pPr>
            <a:r>
              <a:rPr lang="en-US" sz="1000" b="1" dirty="0">
                <a:latin typeface="+mj-lt"/>
              </a:rPr>
              <a:t>Flexibility: </a:t>
            </a:r>
            <a:r>
              <a:rPr lang="en-US" sz="1000" dirty="0">
                <a:latin typeface="+mj-lt"/>
              </a:rPr>
              <a:t>This modularization enables update or modify specific parts of test plan without affecting the entire script, making it easier to adapt to changes.</a:t>
            </a:r>
          </a:p>
          <a:p>
            <a:pPr marL="171450" indent="-171450" algn="just">
              <a:buFont typeface="Arial" panose="020B0604020202020204" pitchFamily="34" charset="0"/>
              <a:buChar char="•"/>
            </a:pPr>
            <a:r>
              <a:rPr lang="en-US" sz="1000" dirty="0"/>
              <a:t>Scheduling and Notifications</a:t>
            </a:r>
          </a:p>
          <a:p>
            <a:pPr marL="514350" lvl="1" indent="-171450" algn="just">
              <a:buFont typeface="Arial" panose="020B0604020202020204" pitchFamily="34" charset="0"/>
              <a:buChar char="•"/>
            </a:pPr>
            <a:r>
              <a:rPr lang="en-US" sz="1000" b="1" dirty="0">
                <a:latin typeface="+mj-lt"/>
              </a:rPr>
              <a:t>Schedule Load Tests: </a:t>
            </a:r>
            <a:r>
              <a:rPr lang="en-US" sz="1000" dirty="0">
                <a:latin typeface="+mj-lt"/>
              </a:rPr>
              <a:t>Plan load tests to run at a later time or set them to run at recurring intervals. This is particularly useful for regular performance checks and regression testing.</a:t>
            </a:r>
          </a:p>
          <a:p>
            <a:pPr marL="514350" lvl="1" indent="-171450" algn="just">
              <a:buFont typeface="Arial" panose="020B0604020202020204" pitchFamily="34" charset="0"/>
              <a:buChar char="•"/>
            </a:pPr>
            <a:r>
              <a:rPr lang="en-US" sz="1000" b="1" dirty="0">
                <a:latin typeface="+mj-lt"/>
              </a:rPr>
              <a:t>Notifications: </a:t>
            </a:r>
            <a:r>
              <a:rPr lang="en-US" sz="1000" dirty="0">
                <a:latin typeface="+mj-lt"/>
              </a:rPr>
              <a:t>Receive notifications for important events related to load tests, such as test completion and failures. This ensures stay informed about the status and results of your tests. </a:t>
            </a:r>
          </a:p>
          <a:p>
            <a:pPr algn="just"/>
            <a:endParaRPr lang="ru-RU" sz="1000" dirty="0"/>
          </a:p>
        </p:txBody>
      </p:sp>
    </p:spTree>
    <p:extLst>
      <p:ext uri="{BB962C8B-B14F-4D97-AF65-F5344CB8AC3E}">
        <p14:creationId xmlns:p14="http://schemas.microsoft.com/office/powerpoint/2010/main" val="334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ML &amp; AI &amp; IOT</a:t>
            </a:r>
          </a:p>
        </p:txBody>
      </p:sp>
    </p:spTree>
    <p:extLst>
      <p:ext uri="{BB962C8B-B14F-4D97-AF65-F5344CB8AC3E}">
        <p14:creationId xmlns:p14="http://schemas.microsoft.com/office/powerpoint/2010/main" val="3514878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775880"/>
            <a:ext cx="4365038" cy="3774069"/>
          </a:xfrm>
        </p:spPr>
        <p:txBody>
          <a:bodyPr/>
          <a:lstStyle/>
          <a:p>
            <a:r>
              <a:rPr lang="en-US" sz="1000" dirty="0">
                <a:hlinkClick r:id="rId2"/>
              </a:rPr>
              <a:t>Public Preview: New Capabilities in Azure Functions OpenAI triggers and bindings preview</a:t>
            </a:r>
            <a:endParaRPr lang="en-US" sz="1000" dirty="0"/>
          </a:p>
          <a:p>
            <a:r>
              <a:rPr lang="en-US" sz="1000" dirty="0"/>
              <a:t>Azure Functions now supports creating </a:t>
            </a:r>
            <a:r>
              <a:rPr lang="en-US" sz="1000" b="1" dirty="0"/>
              <a:t>an OpenAI resource </a:t>
            </a:r>
            <a:r>
              <a:rPr lang="en-US" sz="1000" dirty="0"/>
              <a:t>and an optional Azure AI Search vector store for building intelligent applications in Flex consumption portal experience. </a:t>
            </a:r>
          </a:p>
          <a:p>
            <a:pPr marL="171450" indent="-171450">
              <a:buFont typeface="Arial" panose="020B0604020202020204" pitchFamily="34" charset="0"/>
              <a:buChar char="•"/>
            </a:pPr>
            <a:r>
              <a:rPr lang="en-US" sz="1000" b="1" dirty="0"/>
              <a:t>Chat assistants </a:t>
            </a:r>
          </a:p>
          <a:p>
            <a:pPr marL="514350" lvl="1" indent="-171450">
              <a:buFont typeface="Arial" panose="020B0604020202020204" pitchFamily="34" charset="0"/>
              <a:buChar char="•"/>
            </a:pPr>
            <a:r>
              <a:rPr lang="en-US" sz="1000" dirty="0">
                <a:latin typeface="+mj-lt"/>
              </a:rPr>
              <a:t>Input binding to chat with LLMs. </a:t>
            </a:r>
          </a:p>
          <a:p>
            <a:pPr marL="514350" lvl="1" indent="-171450">
              <a:buFont typeface="Arial" panose="020B0604020202020204" pitchFamily="34" charset="0"/>
              <a:buChar char="•"/>
            </a:pPr>
            <a:r>
              <a:rPr lang="en-US" sz="1000" dirty="0">
                <a:latin typeface="+mj-lt"/>
              </a:rPr>
              <a:t>Output binding to retrieve chat history from persisted storage. </a:t>
            </a:r>
          </a:p>
          <a:p>
            <a:pPr marL="514350" lvl="1" indent="-171450">
              <a:buFont typeface="Arial" panose="020B0604020202020204" pitchFamily="34" charset="0"/>
              <a:buChar char="•"/>
            </a:pPr>
            <a:r>
              <a:rPr lang="en-US" sz="1000" dirty="0">
                <a:latin typeface="+mj-lt"/>
              </a:rPr>
              <a:t>Skills trigger to extend capabilities of OpenAI LLM through natural language. </a:t>
            </a:r>
          </a:p>
          <a:p>
            <a:pPr marL="171450" indent="-171450">
              <a:buFont typeface="Arial" panose="020B0604020202020204" pitchFamily="34" charset="0"/>
              <a:buChar char="•"/>
            </a:pPr>
            <a:r>
              <a:rPr lang="en-US" sz="1000" dirty="0"/>
              <a:t> </a:t>
            </a:r>
            <a:r>
              <a:rPr lang="en-US" sz="1000" b="1" dirty="0"/>
              <a:t>Retrieval Augmented Generation </a:t>
            </a:r>
            <a:r>
              <a:rPr lang="en-US" sz="1000" dirty="0"/>
              <a:t>(Bring your own data for semantic search) </a:t>
            </a:r>
          </a:p>
          <a:p>
            <a:pPr marL="514350" lvl="1" indent="-171450">
              <a:buFont typeface="Arial" panose="020B0604020202020204" pitchFamily="34" charset="0"/>
              <a:buChar char="•"/>
            </a:pPr>
            <a:r>
              <a:rPr lang="en-US" sz="1000" dirty="0">
                <a:latin typeface="+mj-lt"/>
              </a:rPr>
              <a:t>Data ingestion with Functions bindings. </a:t>
            </a:r>
          </a:p>
          <a:p>
            <a:pPr marL="514350" lvl="1" indent="-171450">
              <a:buFont typeface="Arial" panose="020B0604020202020204" pitchFamily="34" charset="0"/>
              <a:buChar char="•"/>
            </a:pPr>
            <a:r>
              <a:rPr lang="en-US" sz="1000" dirty="0">
                <a:latin typeface="+mj-lt"/>
              </a:rPr>
              <a:t>Automatic chunking and embeddings creation. </a:t>
            </a:r>
          </a:p>
          <a:p>
            <a:pPr marL="514350" lvl="1" indent="-171450">
              <a:buFont typeface="Arial" panose="020B0604020202020204" pitchFamily="34" charset="0"/>
              <a:buChar char="•"/>
            </a:pPr>
            <a:r>
              <a:rPr lang="en-US" sz="1000" dirty="0">
                <a:latin typeface="+mj-lt"/>
              </a:rPr>
              <a:t>Store embeddings in vector database including AI Search, Cosmos DB for MongoDB, and Azure Data Explorer. </a:t>
            </a:r>
          </a:p>
          <a:p>
            <a:pPr marL="514350" lvl="1" indent="-171450">
              <a:buFont typeface="Arial" panose="020B0604020202020204" pitchFamily="34" charset="0"/>
              <a:buChar char="•"/>
            </a:pPr>
            <a:r>
              <a:rPr lang="en-US" sz="1000" dirty="0">
                <a:latin typeface="+mj-lt"/>
              </a:rPr>
              <a:t>Binding that takes prompts, retrieves documents, sends to OpenAI LLM, and returns to user. </a:t>
            </a:r>
          </a:p>
          <a:p>
            <a:pPr marL="171450" indent="-171450">
              <a:buFont typeface="Arial" panose="020B0604020202020204" pitchFamily="34" charset="0"/>
              <a:buChar char="•"/>
            </a:pPr>
            <a:r>
              <a:rPr lang="en-US" sz="1000" b="1" dirty="0"/>
              <a:t>Text completion for content summarization and creation </a:t>
            </a:r>
          </a:p>
          <a:p>
            <a:pPr marL="514350" lvl="1" indent="-171450">
              <a:buFont typeface="Arial" panose="020B0604020202020204" pitchFamily="34" charset="0"/>
              <a:buChar char="•"/>
            </a:pPr>
            <a:r>
              <a:rPr lang="en-US" sz="1000" dirty="0">
                <a:latin typeface="+mj-lt"/>
              </a:rPr>
              <a:t>Input binding that takes prompt or content and returns response from LLM.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dirty="0">
                <a:hlinkClick r:id="rId3"/>
              </a:rPr>
              <a:t>GA: Support for GPT4o (Text and Images) Across All </a:t>
            </a:r>
            <a:r>
              <a:rPr lang="en-US" dirty="0" err="1">
                <a:hlinkClick r:id="rId3"/>
              </a:rPr>
              <a:t>GenAI</a:t>
            </a:r>
            <a:r>
              <a:rPr lang="en-US" dirty="0">
                <a:hlinkClick r:id="rId3"/>
              </a:rPr>
              <a:t> Policies in Azure API Management </a:t>
            </a:r>
            <a:endParaRPr lang="en-US" dirty="0"/>
          </a:p>
          <a:p>
            <a:pPr algn="just"/>
            <a:r>
              <a:rPr lang="en-US" dirty="0"/>
              <a:t>It is now possible to apply enhanced management and optimization features, including Token Limit Policy, Token Metric Policy, and Semantic Caching Policy, to GPT4o models deployed with Azure OpenAI. </a:t>
            </a:r>
          </a:p>
          <a:p>
            <a:pPr marL="171450" indent="-171450" algn="just">
              <a:buFont typeface="Arial" panose="020B0604020202020204" pitchFamily="34" charset="0"/>
              <a:buChar char="•"/>
            </a:pPr>
            <a:r>
              <a:rPr lang="en-US" b="1" dirty="0"/>
              <a:t>Azure OpenAI Token Limit Policy  </a:t>
            </a:r>
            <a:r>
              <a:rPr lang="en-US" dirty="0"/>
              <a:t>- With this policy, it is possible to set token-per-minute (TPM) limits for each API consumer, with options to assign limits based on keys like Subscription Key or IP Address. </a:t>
            </a:r>
          </a:p>
          <a:p>
            <a:pPr marL="171450" indent="-171450" algn="just">
              <a:buFont typeface="Arial" panose="020B0604020202020204" pitchFamily="34" charset="0"/>
              <a:buChar char="•"/>
            </a:pPr>
            <a:r>
              <a:rPr lang="en-US" b="1" dirty="0"/>
              <a:t>Azure OpenAI Emit Token Metric Policy  </a:t>
            </a:r>
            <a:r>
              <a:rPr lang="en-US" dirty="0"/>
              <a:t>- This policy enables automatic token usage reporting to Azure Application Insights, capturing prompt, completion, and total token metrics. It also allows customizable dimensions, such as Subscription ID and IP Address, to help you analyze usage trends and optimize resource allocation. </a:t>
            </a:r>
          </a:p>
          <a:p>
            <a:pPr marL="171450" indent="-171450" algn="just">
              <a:buFont typeface="Arial" panose="020B0604020202020204" pitchFamily="34" charset="0"/>
              <a:buChar char="•"/>
            </a:pPr>
            <a:r>
              <a:rPr lang="en-US" b="1" dirty="0"/>
              <a:t>Azure OpenAI Semantic Caching Policy </a:t>
            </a:r>
            <a:r>
              <a:rPr lang="en-US" dirty="0"/>
              <a:t>- This policy utilizes semantic caching to store completions for prompts with similar meanings, using Azure Redis Enterprise or compatible </a:t>
            </a:r>
            <a:r>
              <a:rPr lang="en-US" dirty="0" err="1"/>
              <a:t>RediSearch</a:t>
            </a:r>
            <a:r>
              <a:rPr lang="en-US" dirty="0"/>
              <a:t> caches. The policy leverages the Azure OpenAI Embeddings model to identify and reuse semantically similar completions, saving tokens and enhancing response times. </a:t>
            </a:r>
          </a:p>
          <a:p>
            <a:pPr algn="just"/>
            <a:endParaRPr lang="en-US" dirty="0"/>
          </a:p>
        </p:txBody>
      </p:sp>
    </p:spTree>
    <p:extLst>
      <p:ext uri="{BB962C8B-B14F-4D97-AF65-F5344CB8AC3E}">
        <p14:creationId xmlns:p14="http://schemas.microsoft.com/office/powerpoint/2010/main" val="37327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248B54-5410-767C-C008-1953BD70112F}"/>
              </a:ext>
            </a:extLst>
          </p:cNvPr>
          <p:cNvSpPr>
            <a:spLocks noGrp="1"/>
          </p:cNvSpPr>
          <p:nvPr>
            <p:ph type="title"/>
          </p:nvPr>
        </p:nvSpPr>
        <p:spPr/>
        <p:txBody>
          <a:bodyPr/>
          <a:lstStyle/>
          <a:p>
            <a:r>
              <a:rPr lang="en-US" sz="1600"/>
              <a:t>Networking Updates</a:t>
            </a:r>
            <a:endParaRPr lang="en-US" dirty="0"/>
          </a:p>
        </p:txBody>
      </p:sp>
      <p:sp>
        <p:nvSpPr>
          <p:cNvPr id="4" name="Text Placeholder 3">
            <a:extLst>
              <a:ext uri="{FF2B5EF4-FFF2-40B4-BE49-F238E27FC236}">
                <a16:creationId xmlns:a16="http://schemas.microsoft.com/office/drawing/2014/main" id="{82CA545A-F493-6F41-C6B8-02D5A6ED307D}"/>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FC8213A9-B9DE-E753-5D12-D64460A19867}"/>
              </a:ext>
            </a:extLst>
          </p:cNvPr>
          <p:cNvSpPr>
            <a:spLocks noGrp="1"/>
          </p:cNvSpPr>
          <p:nvPr>
            <p:ph type="body" sz="quarter" idx="16"/>
          </p:nvPr>
        </p:nvSpPr>
        <p:spPr/>
        <p:txBody>
          <a:bodyPr/>
          <a:lstStyle/>
          <a:p>
            <a:pPr algn="just"/>
            <a:r>
              <a:rPr lang="en-US" dirty="0">
                <a:hlinkClick r:id="rId2"/>
              </a:rPr>
              <a:t>Public Preview: Azure DNS Support for DNSSEC</a:t>
            </a:r>
            <a:endParaRPr lang="en-US" dirty="0"/>
          </a:p>
          <a:p>
            <a:pPr algn="just"/>
            <a:r>
              <a:rPr lang="en-US" dirty="0"/>
              <a:t>This new feature provides an additional layer of security to domain names, ensuring the integrity and authenticity of your DNS data. </a:t>
            </a:r>
          </a:p>
          <a:p>
            <a:pPr algn="just"/>
            <a:r>
              <a:rPr lang="en-US" dirty="0"/>
              <a:t>DNSSEC is a suite of extensions to DNS that adds security to the domain name system. It helps protect against certain types of attacks, such as cache poisoning and man-in-the-middle attacks, by enabling DNS responses to be verified for authenticity. </a:t>
            </a:r>
          </a:p>
          <a:p>
            <a:pPr algn="just"/>
            <a:r>
              <a:rPr lang="en-US" dirty="0"/>
              <a:t>Key Benefits of DNSSEC on Azure DNS </a:t>
            </a:r>
          </a:p>
          <a:p>
            <a:pPr marL="171450" indent="-171450" algn="just">
              <a:buFont typeface="Arial" panose="020B0604020202020204" pitchFamily="34" charset="0"/>
              <a:buChar char="•"/>
            </a:pPr>
            <a:r>
              <a:rPr lang="en-US" b="1" dirty="0"/>
              <a:t>Enhanced Security: </a:t>
            </a:r>
            <a:r>
              <a:rPr lang="en-US" dirty="0"/>
              <a:t>DNSSEC helps prevent attackers from manipulating or poisoning DNS responses, ensuring that users are directed to the correct websites. </a:t>
            </a:r>
          </a:p>
          <a:p>
            <a:pPr marL="171450" indent="-171450" algn="just">
              <a:buFont typeface="Arial" panose="020B0604020202020204" pitchFamily="34" charset="0"/>
              <a:buChar char="•"/>
            </a:pPr>
            <a:r>
              <a:rPr lang="en-US" b="1" dirty="0"/>
              <a:t>Data Integrity: </a:t>
            </a:r>
            <a:r>
              <a:rPr lang="en-US" dirty="0"/>
              <a:t>By signing DNS data, DNSSEC ensures that the information received from a DNS query has not been altered in transit. </a:t>
            </a:r>
          </a:p>
          <a:p>
            <a:pPr marL="171450" indent="-171450" algn="just">
              <a:buFont typeface="Arial" panose="020B0604020202020204" pitchFamily="34" charset="0"/>
              <a:buChar char="•"/>
            </a:pPr>
            <a:r>
              <a:rPr lang="en-US" b="1" dirty="0"/>
              <a:t>Trust and Authenticity: </a:t>
            </a:r>
            <a:r>
              <a:rPr lang="en-US" dirty="0"/>
              <a:t>DNSSEC provides a chain of trust from the root DNS servers down to your domain, verifying the authenticity of DNS data. </a:t>
            </a:r>
          </a:p>
        </p:txBody>
      </p:sp>
    </p:spTree>
    <p:extLst>
      <p:ext uri="{BB962C8B-B14F-4D97-AF65-F5344CB8AC3E}">
        <p14:creationId xmlns:p14="http://schemas.microsoft.com/office/powerpoint/2010/main" val="14252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91E86-1EBC-4F6B-6E64-6EB5FD91F4AC}"/>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914285B5-6219-941D-B080-ACB23944E4D0}"/>
              </a:ext>
            </a:extLst>
          </p:cNvPr>
          <p:cNvSpPr>
            <a:spLocks noGrp="1"/>
          </p:cNvSpPr>
          <p:nvPr>
            <p:ph type="body" sz="quarter" idx="10"/>
          </p:nvPr>
        </p:nvSpPr>
        <p:spPr/>
        <p:txBody>
          <a:bodyPr/>
          <a:lstStyle/>
          <a:p>
            <a:pPr algn="just"/>
            <a:r>
              <a:rPr lang="en-US" sz="1000" dirty="0">
                <a:hlinkClick r:id="rId2"/>
              </a:rPr>
              <a:t>GA: Announcing Azure AI Foundry management center</a:t>
            </a:r>
            <a:endParaRPr lang="en-US" sz="1000" dirty="0"/>
          </a:p>
          <a:p>
            <a:pPr algn="just"/>
            <a:r>
              <a:rPr lang="en-US" sz="1000" dirty="0"/>
              <a:t>Management center, now available in Azure AI Foundry portal, provides cross-functional teams with simplified, centralized management and governance controls for </a:t>
            </a:r>
            <a:r>
              <a:rPr lang="en-US" sz="1000" dirty="0" err="1"/>
              <a:t>GenAI</a:t>
            </a:r>
            <a:r>
              <a:rPr lang="en-US" sz="1000" dirty="0"/>
              <a:t> applications. Now, AI development, operations, and compliance teams can easily create, manage, and audit their organization’s hubs, projects, and resources from within the </a:t>
            </a:r>
            <a:r>
              <a:rPr lang="en-US" sz="1000" b="1" dirty="0"/>
              <a:t>Azure AI Foundry portal</a:t>
            </a:r>
            <a:r>
              <a:rPr lang="en-US" sz="1000" dirty="0"/>
              <a:t>, reducing the need to visit Azure Portal or different areas of Azure AI Foundry portal for day-to-day administrative tasks. From management center, users get insight into key subscription details, such as access privileges, quota usage, and connected resources to help ensure projects are compliant. For deeper insights, like network configurations and latency, management center also provides IT admins with links out to relevant areas of Azure Portal.  </a:t>
            </a:r>
          </a:p>
          <a:p>
            <a:pPr algn="just"/>
            <a:r>
              <a:rPr lang="en-US" sz="1000" dirty="0"/>
              <a:t>By bringing essential subscription information directly into Azure AI Foundry portal, management center saves organizations time and facilitates easier resource management, security, and compliance workflows across the AI development lifecycle. </a:t>
            </a:r>
          </a:p>
        </p:txBody>
      </p:sp>
      <p:sp>
        <p:nvSpPr>
          <p:cNvPr id="11" name="Title 10">
            <a:extLst>
              <a:ext uri="{FF2B5EF4-FFF2-40B4-BE49-F238E27FC236}">
                <a16:creationId xmlns:a16="http://schemas.microsoft.com/office/drawing/2014/main" id="{F0107EA6-8DB4-F344-F529-449034C075F0}"/>
              </a:ext>
            </a:extLst>
          </p:cNvPr>
          <p:cNvSpPr>
            <a:spLocks noGrp="1"/>
          </p:cNvSpPr>
          <p:nvPr>
            <p:ph type="title"/>
          </p:nvPr>
        </p:nvSpPr>
        <p:spPr/>
        <p:txBody>
          <a:bodyPr/>
          <a:lstStyle/>
          <a:p>
            <a:r>
              <a:rPr lang="en-US" sz="1800" dirty="0"/>
              <a:t>ML &amp; AI &amp; IOT Updates</a:t>
            </a:r>
            <a:endParaRPr lang="en-US" dirty="0"/>
          </a:p>
        </p:txBody>
      </p:sp>
      <p:sp>
        <p:nvSpPr>
          <p:cNvPr id="13" name="Text Placeholder 12">
            <a:extLst>
              <a:ext uri="{FF2B5EF4-FFF2-40B4-BE49-F238E27FC236}">
                <a16:creationId xmlns:a16="http://schemas.microsoft.com/office/drawing/2014/main" id="{DA4EB956-5F49-48E0-B1D6-AE1A636CECB0}"/>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383DE5A4-66B0-B9DC-0E46-93B58BC9C3FE}"/>
              </a:ext>
            </a:extLst>
          </p:cNvPr>
          <p:cNvSpPr>
            <a:spLocks noGrp="1"/>
          </p:cNvSpPr>
          <p:nvPr>
            <p:ph type="body" sz="quarter" idx="16"/>
          </p:nvPr>
        </p:nvSpPr>
        <p:spPr/>
        <p:txBody>
          <a:bodyPr/>
          <a:lstStyle/>
          <a:p>
            <a:pPr algn="just"/>
            <a:r>
              <a:rPr lang="en-US" dirty="0">
                <a:hlinkClick r:id="rId3"/>
              </a:rPr>
              <a:t>GA: Evaluations for quality metrics in Azure AI Foundry</a:t>
            </a:r>
            <a:endParaRPr lang="en-US" dirty="0"/>
          </a:p>
          <a:p>
            <a:pPr algn="just"/>
            <a:r>
              <a:rPr lang="en-US" dirty="0"/>
              <a:t>Evaluations for quality metrics are now generally available in Azure AI Foundry, accessible through the </a:t>
            </a:r>
            <a:r>
              <a:rPr lang="en-US" b="1" dirty="0"/>
              <a:t>code-first Azure AI Foundry SDK experience </a:t>
            </a:r>
            <a:r>
              <a:rPr lang="en-US" dirty="0"/>
              <a:t>and no-code Azure AI Foundry portal. These evaluators provide a scalable way to assess text-based models and applications against key performance and quality metrics. This update also includes improvements to pre-existing AI-assisted metrics as well as explanations for evaluation results to help ensure they are interpretable and actionable.</a:t>
            </a:r>
          </a:p>
          <a:p>
            <a:pPr algn="just"/>
            <a:endParaRPr lang="en-US" dirty="0"/>
          </a:p>
        </p:txBody>
      </p:sp>
    </p:spTree>
    <p:extLst>
      <p:ext uri="{BB962C8B-B14F-4D97-AF65-F5344CB8AC3E}">
        <p14:creationId xmlns:p14="http://schemas.microsoft.com/office/powerpoint/2010/main" val="38499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2ADB6-113C-7F12-FA61-67D8C365299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EE84B67F-7026-D091-4F4B-F5819D59C9E7}"/>
              </a:ext>
            </a:extLst>
          </p:cNvPr>
          <p:cNvSpPr>
            <a:spLocks noGrp="1"/>
          </p:cNvSpPr>
          <p:nvPr>
            <p:ph type="title"/>
          </p:nvPr>
        </p:nvSpPr>
        <p:spPr/>
        <p:txBody>
          <a:bodyPr/>
          <a:lstStyle/>
          <a:p>
            <a:r>
              <a:rPr lang="en-US" sz="1800" dirty="0"/>
              <a:t>ML &amp; AI &amp; IOT Updates</a:t>
            </a:r>
            <a:endParaRPr lang="en-US" dirty="0"/>
          </a:p>
        </p:txBody>
      </p:sp>
      <p:sp>
        <p:nvSpPr>
          <p:cNvPr id="13" name="Text Placeholder 12">
            <a:extLst>
              <a:ext uri="{FF2B5EF4-FFF2-40B4-BE49-F238E27FC236}">
                <a16:creationId xmlns:a16="http://schemas.microsoft.com/office/drawing/2014/main" id="{55AD8010-EE62-F57B-5CA1-B8E7B6C0ECD1}"/>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0B331A00-CF62-F468-BCCC-F6840B7358F5}"/>
              </a:ext>
            </a:extLst>
          </p:cNvPr>
          <p:cNvSpPr>
            <a:spLocks noGrp="1"/>
          </p:cNvSpPr>
          <p:nvPr>
            <p:ph type="body" sz="quarter" idx="16"/>
          </p:nvPr>
        </p:nvSpPr>
        <p:spPr>
          <a:xfrm>
            <a:off x="342900" y="855080"/>
            <a:ext cx="3955312" cy="2031811"/>
          </a:xfrm>
        </p:spPr>
        <p:txBody>
          <a:bodyPr/>
          <a:lstStyle/>
          <a:p>
            <a:r>
              <a:rPr lang="en-US" dirty="0">
                <a:hlinkClick r:id="rId2"/>
              </a:rPr>
              <a:t>Introducing Copilot in Azure for Networking</a:t>
            </a:r>
            <a:endParaRPr lang="en-US" dirty="0"/>
          </a:p>
          <a:p>
            <a:r>
              <a:rPr lang="en-US" dirty="0"/>
              <a:t>It acts as:</a:t>
            </a:r>
          </a:p>
          <a:p>
            <a:pPr marL="171450" indent="-171450" algn="just">
              <a:buFont typeface="Arial" panose="020B0604020202020204" pitchFamily="34" charset="0"/>
              <a:buChar char="•"/>
            </a:pPr>
            <a:r>
              <a:rPr lang="en-US" dirty="0"/>
              <a:t>Cloud Networking Specialist by quickly </a:t>
            </a:r>
            <a:r>
              <a:rPr lang="en-US" b="1" dirty="0"/>
              <a:t>answering questions </a:t>
            </a:r>
            <a:r>
              <a:rPr lang="en-US" dirty="0"/>
              <a:t>about Azure networking services, providing product guidance, and configuration suggestions.</a:t>
            </a:r>
          </a:p>
          <a:p>
            <a:pPr marL="171450" indent="-171450" algn="just">
              <a:buFont typeface="Arial" panose="020B0604020202020204" pitchFamily="34" charset="0"/>
              <a:buChar char="•"/>
            </a:pPr>
            <a:r>
              <a:rPr lang="en-US" dirty="0"/>
              <a:t>Cloud Network Architect </a:t>
            </a:r>
            <a:r>
              <a:rPr lang="en-US" b="1" dirty="0"/>
              <a:t>by helping select the right network services</a:t>
            </a:r>
            <a:r>
              <a:rPr lang="en-US" dirty="0"/>
              <a:t>, architectures, and patterns to connect, secure, and scale your workloads in Azure.</a:t>
            </a:r>
          </a:p>
          <a:p>
            <a:pPr marL="171450" indent="-171450" algn="just">
              <a:buFont typeface="Arial" panose="020B0604020202020204" pitchFamily="34" charset="0"/>
              <a:buChar char="•"/>
            </a:pPr>
            <a:r>
              <a:rPr lang="en-US" dirty="0"/>
              <a:t>Cloud Network Engineer </a:t>
            </a:r>
            <a:r>
              <a:rPr lang="en-US" b="1" dirty="0"/>
              <a:t>by helping diagnose and troubleshoot network </a:t>
            </a:r>
            <a:r>
              <a:rPr lang="en-US" dirty="0"/>
              <a:t>connectivity issues with step-by-step guidance.</a:t>
            </a:r>
          </a:p>
        </p:txBody>
      </p:sp>
      <p:pic>
        <p:nvPicPr>
          <p:cNvPr id="3" name="Picture 2">
            <a:extLst>
              <a:ext uri="{FF2B5EF4-FFF2-40B4-BE49-F238E27FC236}">
                <a16:creationId xmlns:a16="http://schemas.microsoft.com/office/drawing/2014/main" id="{0D20D1A9-275B-DABA-6FAD-88C44902A3C2}"/>
              </a:ext>
            </a:extLst>
          </p:cNvPr>
          <p:cNvPicPr>
            <a:picLocks noChangeAspect="1"/>
          </p:cNvPicPr>
          <p:nvPr/>
        </p:nvPicPr>
        <p:blipFill>
          <a:blip r:embed="rId3"/>
          <a:stretch>
            <a:fillRect/>
          </a:stretch>
        </p:blipFill>
        <p:spPr>
          <a:xfrm>
            <a:off x="342899" y="2886891"/>
            <a:ext cx="3955313" cy="2026215"/>
          </a:xfrm>
          <a:prstGeom prst="rect">
            <a:avLst/>
          </a:prstGeom>
        </p:spPr>
      </p:pic>
      <p:sp>
        <p:nvSpPr>
          <p:cNvPr id="4" name="Text Placeholder 3">
            <a:extLst>
              <a:ext uri="{FF2B5EF4-FFF2-40B4-BE49-F238E27FC236}">
                <a16:creationId xmlns:a16="http://schemas.microsoft.com/office/drawing/2014/main" id="{4BCAADB2-1F7E-5886-2579-CCC7D46F80F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8638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4748646" cy="1714500"/>
          </a:xfrm>
        </p:spPr>
        <p:txBody>
          <a:bodyPr/>
          <a:lstStyle/>
          <a:p>
            <a:r>
              <a:rPr lang="en-US" sz="4000" dirty="0"/>
              <a:t>DevOps &amp; IaC &amp; Automation</a:t>
            </a:r>
          </a:p>
        </p:txBody>
      </p:sp>
    </p:spTree>
    <p:extLst>
      <p:ext uri="{BB962C8B-B14F-4D97-AF65-F5344CB8AC3E}">
        <p14:creationId xmlns:p14="http://schemas.microsoft.com/office/powerpoint/2010/main" val="653784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hlinkClick r:id="rId2"/>
              </a:rPr>
              <a:t>PP: Empowering teams with new features in MS Dev Box</a:t>
            </a:r>
            <a:endParaRPr lang="en-US" sz="1000" dirty="0"/>
          </a:p>
          <a:p>
            <a:pPr algn="just"/>
            <a:r>
              <a:rPr lang="en-US" sz="1000" dirty="0"/>
              <a:t>MS announced a new features in Dev Box that make it easier to configure task-based workstations for development teams and enhance project guardrails.  </a:t>
            </a:r>
          </a:p>
          <a:p>
            <a:pPr marL="171450" indent="-171450" algn="just">
              <a:buFont typeface="Arial" panose="020B0604020202020204" pitchFamily="34" charset="0"/>
              <a:buChar char="•"/>
            </a:pPr>
            <a:r>
              <a:rPr lang="en-US" sz="1000" dirty="0"/>
              <a:t>Cloud-based development environment for teams </a:t>
            </a:r>
          </a:p>
          <a:p>
            <a:pPr marL="514350" lvl="1" indent="-171450" algn="just">
              <a:buFont typeface="Arial" panose="020B0604020202020204" pitchFamily="34" charset="0"/>
              <a:buChar char="•"/>
            </a:pPr>
            <a:r>
              <a:rPr lang="en-US" sz="1000" b="1" dirty="0">
                <a:latin typeface="+mj-lt"/>
              </a:rPr>
              <a:t>Team customizations: </a:t>
            </a:r>
            <a:r>
              <a:rPr lang="en-US" sz="1000" dirty="0">
                <a:latin typeface="+mj-lt"/>
              </a:rPr>
              <a:t>Dev team leads can create project-based configurations for their entire team, with the tools, packages and settings in a single config file. (Preview) </a:t>
            </a:r>
          </a:p>
          <a:p>
            <a:pPr marL="514350" lvl="1" indent="-171450" algn="just">
              <a:buFont typeface="Arial" panose="020B0604020202020204" pitchFamily="34" charset="0"/>
              <a:buChar char="•"/>
            </a:pPr>
            <a:r>
              <a:rPr lang="en-US" sz="1000" b="1" dirty="0">
                <a:latin typeface="+mj-lt"/>
              </a:rPr>
              <a:t>Run-as-user support for team </a:t>
            </a:r>
            <a:r>
              <a:rPr lang="en-US" sz="1000" dirty="0">
                <a:latin typeface="+mj-lt"/>
              </a:rPr>
              <a:t>customizations enable team leads to execute as-user customizations for more ready-to-code dev boxes. </a:t>
            </a:r>
          </a:p>
          <a:p>
            <a:pPr marL="514350" lvl="1" indent="-171450" algn="just">
              <a:buFont typeface="Arial" panose="020B0604020202020204" pitchFamily="34" charset="0"/>
              <a:buChar char="•"/>
            </a:pPr>
            <a:r>
              <a:rPr lang="en-US" sz="1000" b="1" dirty="0">
                <a:latin typeface="+mj-lt"/>
              </a:rPr>
              <a:t>Imaging: </a:t>
            </a:r>
            <a:r>
              <a:rPr lang="en-US" sz="1000" dirty="0">
                <a:latin typeface="+mj-lt"/>
              </a:rPr>
              <a:t>Dev team leads can now convert team customizations into images, reducing provisioning time for new dev boxes, removing the need for custom image pipelines, and enabling automatic upstream OS updates. (Preview) </a:t>
            </a:r>
          </a:p>
          <a:p>
            <a:pPr marL="514350" lvl="1" indent="-171450" algn="just">
              <a:buFont typeface="Arial" panose="020B0604020202020204" pitchFamily="34" charset="0"/>
              <a:buChar char="•"/>
            </a:pPr>
            <a:r>
              <a:rPr lang="en-US" sz="1000" b="1" dirty="0">
                <a:latin typeface="+mj-lt"/>
              </a:rPr>
              <a:t>Dev Box customizations </a:t>
            </a:r>
            <a:r>
              <a:rPr lang="en-US" sz="1000" dirty="0">
                <a:latin typeface="+mj-lt"/>
              </a:rPr>
              <a:t>and imaging now support secrets and variables, enabling teams to reuse centralized secrets stored in Azure Key Vault, private repos, or private artifact servers, and work more securely.     </a:t>
            </a:r>
          </a:p>
          <a:p>
            <a:pPr marL="171450" indent="-171450" algn="just">
              <a:buFont typeface="Arial" panose="020B0604020202020204" pitchFamily="34" charset="0"/>
              <a:buChar char="•"/>
            </a:pPr>
            <a:r>
              <a:rPr lang="en-US" sz="1000" dirty="0"/>
              <a:t>Built for enterprise trust </a:t>
            </a:r>
          </a:p>
          <a:p>
            <a:pPr marL="514350" lvl="1" indent="-171450" algn="just">
              <a:buFont typeface="Arial" panose="020B0604020202020204" pitchFamily="34" charset="0"/>
              <a:buChar char="•"/>
            </a:pPr>
            <a:r>
              <a:rPr lang="en-US" sz="1000" b="1" dirty="0">
                <a:latin typeface="+mj-lt"/>
              </a:rPr>
              <a:t>Project Policy. </a:t>
            </a:r>
            <a:r>
              <a:rPr lang="en-US" sz="1000" dirty="0">
                <a:latin typeface="+mj-lt"/>
              </a:rPr>
              <a:t>IT Admins can set up guardrails around resources that projects can and cannot access, such as images, SKUs, and network connections. (Preview)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716670"/>
          </a:xfrm>
        </p:spPr>
        <p:txBody>
          <a:bodyPr/>
          <a:lstStyle/>
          <a:p>
            <a:pPr algn="just"/>
            <a:r>
              <a:rPr lang="en-US" dirty="0">
                <a:hlinkClick r:id="rId3"/>
              </a:rPr>
              <a:t>Introducing the enhanced MSSQL Extension for Visual Studio Code</a:t>
            </a:r>
            <a:endParaRPr lang="en-US" dirty="0"/>
          </a:p>
          <a:p>
            <a:pPr algn="just"/>
            <a:r>
              <a:rPr lang="en-US" dirty="0"/>
              <a:t>The MSSQL extension for Visual Studio Code is designed to support developers in building applications that use </a:t>
            </a:r>
            <a:r>
              <a:rPr lang="en-US" b="1" dirty="0"/>
              <a:t>Azure SQL (including Azure SQL Database, Azure SQL Managed Instance, and SQL Server on Azure VMs</a:t>
            </a:r>
            <a:r>
              <a:rPr lang="en-US" dirty="0"/>
              <a:t>), SQL Database in Fabric (Preview) or SQL Server as backend databases. With a comprehensive suite of features for connecting to databases, designing and managing database schemas, exploring database objects, executing queries, and visualizing query plans, this extension transforms the SQL development experience within VS Code.</a:t>
            </a:r>
          </a:p>
          <a:p>
            <a:pPr algn="just"/>
            <a:endParaRPr lang="en-US" dirty="0"/>
          </a:p>
        </p:txBody>
      </p:sp>
      <p:pic>
        <p:nvPicPr>
          <p:cNvPr id="3" name="Picture 2">
            <a:extLst>
              <a:ext uri="{FF2B5EF4-FFF2-40B4-BE49-F238E27FC236}">
                <a16:creationId xmlns:a16="http://schemas.microsoft.com/office/drawing/2014/main" id="{D5BBDB55-28F5-E4BF-367B-6A9525DB4C61}"/>
              </a:ext>
            </a:extLst>
          </p:cNvPr>
          <p:cNvPicPr>
            <a:picLocks noChangeAspect="1"/>
          </p:cNvPicPr>
          <p:nvPr/>
        </p:nvPicPr>
        <p:blipFill>
          <a:blip r:embed="rId4"/>
          <a:stretch>
            <a:fillRect/>
          </a:stretch>
        </p:blipFill>
        <p:spPr>
          <a:xfrm>
            <a:off x="342901" y="2457044"/>
            <a:ext cx="4029414" cy="2172106"/>
          </a:xfrm>
          <a:prstGeom prst="rect">
            <a:avLst/>
          </a:prstGeom>
        </p:spPr>
      </p:pic>
    </p:spTree>
    <p:extLst>
      <p:ext uri="{BB962C8B-B14F-4D97-AF65-F5344CB8AC3E}">
        <p14:creationId xmlns:p14="http://schemas.microsoft.com/office/powerpoint/2010/main" val="192188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E92359-B06B-4BD9-4537-207B77A6BF67}"/>
              </a:ext>
            </a:extLst>
          </p:cNvPr>
          <p:cNvSpPr>
            <a:spLocks noGrp="1"/>
          </p:cNvSpPr>
          <p:nvPr>
            <p:ph type="body" sz="quarter" idx="10"/>
          </p:nvPr>
        </p:nvSpPr>
        <p:spPr/>
        <p:txBody>
          <a:bodyPr/>
          <a:lstStyle/>
          <a:p>
            <a:r>
              <a:rPr lang="en-US" sz="1000" dirty="0">
                <a:hlinkClick r:id="rId2"/>
              </a:rPr>
              <a:t>Public Preview: Azure Deployment Environments updates: </a:t>
            </a:r>
            <a:endParaRPr lang="en-US" sz="1000" dirty="0"/>
          </a:p>
          <a:p>
            <a:pPr marL="171450" indent="-171450" algn="just">
              <a:buFont typeface="Arial" panose="020B0604020202020204" pitchFamily="34" charset="0"/>
              <a:buChar char="•"/>
            </a:pPr>
            <a:r>
              <a:rPr lang="en-US" sz="1000" b="1" dirty="0"/>
              <a:t>Enhanced integration with Azure Developer </a:t>
            </a:r>
            <a:r>
              <a:rPr lang="en-US" sz="1000" dirty="0"/>
              <a:t>CLI (</a:t>
            </a:r>
            <a:r>
              <a:rPr lang="en-US" sz="1000" dirty="0" err="1"/>
              <a:t>azd</a:t>
            </a:r>
            <a:r>
              <a:rPr lang="en-US" sz="1000" dirty="0"/>
              <a:t>) now supports the extensibility model in Azure Deployment Environments: Developers can easily use environment templates in any Infrastructure-as-code (IaC) framework of their choice and leverage intuitive </a:t>
            </a:r>
            <a:r>
              <a:rPr lang="en-US" sz="1000" dirty="0" err="1"/>
              <a:t>azd</a:t>
            </a:r>
            <a:r>
              <a:rPr lang="en-US" sz="1000" dirty="0"/>
              <a:t> commands to deploy their code onto that infrastructure. (Preview)  </a:t>
            </a:r>
          </a:p>
          <a:p>
            <a:pPr marL="171450" indent="-171450" algn="just">
              <a:buFont typeface="Arial" panose="020B0604020202020204" pitchFamily="34" charset="0"/>
              <a:buChar char="•"/>
            </a:pPr>
            <a:r>
              <a:rPr lang="en-US" sz="1000" b="1" dirty="0"/>
              <a:t>Force-deletion support: </a:t>
            </a:r>
            <a:r>
              <a:rPr lang="en-US" sz="1000" dirty="0"/>
              <a:t>Developers and project admins can now force-delete an environment when the environment is in a failed state or the backing IaC template is no longer available. (Preview)  </a:t>
            </a:r>
          </a:p>
          <a:p>
            <a:pPr marL="171450" indent="-171450" algn="just">
              <a:buFont typeface="Arial" panose="020B0604020202020204" pitchFamily="34" charset="0"/>
              <a:buChar char="•"/>
            </a:pPr>
            <a:r>
              <a:rPr lang="en-US" sz="1000" b="1" dirty="0"/>
              <a:t>Support for pre-and post-deployment customization and delete scripts: </a:t>
            </a:r>
            <a:r>
              <a:rPr lang="en-US" sz="1000" dirty="0"/>
              <a:t>Platform engineers and dev teams can now configure their environment definitions to invoke custom scripts before or after deployment, along with delete scripts that execute alongside the environment deployments, unlocking new use cases. (Preview)  </a:t>
            </a:r>
          </a:p>
          <a:p>
            <a:pPr marL="171450" indent="-171450" algn="just">
              <a:buFont typeface="Arial" panose="020B0604020202020204" pitchFamily="34" charset="0"/>
              <a:buChar char="•"/>
            </a:pPr>
            <a:r>
              <a:rPr lang="en-US" sz="1000" b="1" dirty="0"/>
              <a:t>Private networks for runner: </a:t>
            </a:r>
            <a:r>
              <a:rPr lang="en-US" sz="1000" dirty="0"/>
              <a:t>Platform engineers can configure a private network for a compute runner when performing environment deployments, enabling them to control the runner’s network connectivity, using firewall rules, for example, when interacting with internal systems and data. (Preview) </a:t>
            </a:r>
          </a:p>
        </p:txBody>
      </p:sp>
      <p:sp>
        <p:nvSpPr>
          <p:cNvPr id="3" name="Title 2">
            <a:extLst>
              <a:ext uri="{FF2B5EF4-FFF2-40B4-BE49-F238E27FC236}">
                <a16:creationId xmlns:a16="http://schemas.microsoft.com/office/drawing/2014/main" id="{8420570E-9043-47A0-3415-42E2976C03F6}"/>
              </a:ext>
            </a:extLst>
          </p:cNvPr>
          <p:cNvSpPr>
            <a:spLocks noGrp="1"/>
          </p:cNvSpPr>
          <p:nvPr>
            <p:ph type="title"/>
          </p:nvPr>
        </p:nvSpPr>
        <p:spPr/>
        <p:txBody>
          <a:bodyPr/>
          <a:lstStyle/>
          <a:p>
            <a:r>
              <a:rPr lang="en-US" sz="1600" dirty="0"/>
              <a:t>DevOps &amp; IaC &amp; Automation</a:t>
            </a:r>
            <a:endParaRPr lang="en-US" dirty="0"/>
          </a:p>
        </p:txBody>
      </p:sp>
      <p:sp>
        <p:nvSpPr>
          <p:cNvPr id="4" name="Text Placeholder 3">
            <a:extLst>
              <a:ext uri="{FF2B5EF4-FFF2-40B4-BE49-F238E27FC236}">
                <a16:creationId xmlns:a16="http://schemas.microsoft.com/office/drawing/2014/main" id="{286CE560-BFDD-ACCD-8BA8-00FB6FA1134B}"/>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1EB4C775-4B97-97C3-9B15-B1F47CBD38EF}"/>
              </a:ext>
            </a:extLst>
          </p:cNvPr>
          <p:cNvSpPr>
            <a:spLocks noGrp="1"/>
          </p:cNvSpPr>
          <p:nvPr>
            <p:ph type="body" sz="quarter" idx="16"/>
          </p:nvPr>
        </p:nvSpPr>
        <p:spPr>
          <a:xfrm>
            <a:off x="342900" y="855081"/>
            <a:ext cx="3955312" cy="1716670"/>
          </a:xfrm>
        </p:spPr>
        <p:txBody>
          <a:bodyPr/>
          <a:lstStyle/>
          <a:p>
            <a:pPr algn="just"/>
            <a:r>
              <a:rPr lang="en-US" dirty="0">
                <a:hlinkClick r:id="rId3"/>
              </a:rPr>
              <a:t>Public Preview: </a:t>
            </a:r>
            <a:r>
              <a:rPr lang="en-US" dirty="0" err="1">
                <a:hlinkClick r:id="rId3"/>
              </a:rPr>
              <a:t>Nunit</a:t>
            </a:r>
            <a:r>
              <a:rPr lang="en-US" dirty="0">
                <a:hlinkClick r:id="rId3"/>
              </a:rPr>
              <a:t> support in Microsoft Playwright Testing</a:t>
            </a:r>
            <a:endParaRPr lang="en-US" dirty="0"/>
          </a:p>
          <a:p>
            <a:pPr algn="just"/>
            <a:r>
              <a:rPr lang="en-US" dirty="0"/>
              <a:t>MS announced that </a:t>
            </a:r>
            <a:r>
              <a:rPr lang="en-US" b="1" dirty="0"/>
              <a:t>Microsoft Playwright Testing supports the </a:t>
            </a:r>
            <a:r>
              <a:rPr lang="en-US" b="1" dirty="0" err="1"/>
              <a:t>NUnit</a:t>
            </a:r>
            <a:r>
              <a:rPr lang="en-US" b="1" dirty="0"/>
              <a:t> test runner.</a:t>
            </a:r>
            <a:r>
              <a:rPr lang="en-US" dirty="0"/>
              <a:t> This feature is now in preview. C# developers can now seamlessly run </a:t>
            </a:r>
            <a:r>
              <a:rPr lang="en-US" dirty="0" err="1"/>
              <a:t>NUnit</a:t>
            </a:r>
            <a:r>
              <a:rPr lang="en-US" dirty="0"/>
              <a:t>-based tests with Microsoft Playwright Testing to streamline continuous integration (CI) workflows with a unified dashboard and scalable cloud browsers. </a:t>
            </a:r>
            <a:r>
              <a:rPr lang="en-US" b="1" dirty="0" err="1"/>
              <a:t>NUnit</a:t>
            </a:r>
            <a:r>
              <a:rPr lang="en-US" b="1" dirty="0"/>
              <a:t> support enables C# developers </a:t>
            </a:r>
            <a:r>
              <a:rPr lang="en-US" dirty="0"/>
              <a:t>to accelerate build pipelines by running more tests in parallel, improve test coverage by running across multiple OS-browser combinations, and troubleshoot efficiently with rich reporting that consolidates all results and artifacts in a unified portal. </a:t>
            </a:r>
          </a:p>
          <a:p>
            <a:pPr algn="just"/>
            <a:endParaRPr lang="en-US" dirty="0"/>
          </a:p>
        </p:txBody>
      </p:sp>
    </p:spTree>
    <p:extLst>
      <p:ext uri="{BB962C8B-B14F-4D97-AF65-F5344CB8AC3E}">
        <p14:creationId xmlns:p14="http://schemas.microsoft.com/office/powerpoint/2010/main" val="327748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166B-5F98-EE8E-5B62-AEAB3F553375}"/>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ACB0A5D-ABFF-FDBA-2981-B5840044FB65}"/>
              </a:ext>
            </a:extLst>
          </p:cNvPr>
          <p:cNvSpPr>
            <a:spLocks noGrp="1"/>
          </p:cNvSpPr>
          <p:nvPr>
            <p:ph type="body" sz="quarter" idx="10"/>
          </p:nvPr>
        </p:nvSpPr>
        <p:spPr/>
        <p:txBody>
          <a:bodyPr/>
          <a:lstStyle/>
          <a:p>
            <a:endParaRPr lang="en-US" sz="1000" dirty="0"/>
          </a:p>
        </p:txBody>
      </p:sp>
      <p:sp>
        <p:nvSpPr>
          <p:cNvPr id="11" name="Title 10">
            <a:extLst>
              <a:ext uri="{FF2B5EF4-FFF2-40B4-BE49-F238E27FC236}">
                <a16:creationId xmlns:a16="http://schemas.microsoft.com/office/drawing/2014/main" id="{16AAAE0B-0E99-B9BA-C719-42AF0D574738}"/>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E12F1E69-46C9-B918-9382-5DFF0FC578B8}"/>
              </a:ext>
            </a:extLst>
          </p:cNvPr>
          <p:cNvSpPr>
            <a:spLocks noGrp="1"/>
          </p:cNvSpPr>
          <p:nvPr>
            <p:ph type="body" sz="quarter" idx="15"/>
          </p:nvPr>
        </p:nvSpPr>
        <p:spPr/>
        <p:txBody>
          <a:bodyPr/>
          <a:lstStyle/>
          <a:p>
            <a:endParaRPr lang="en-US"/>
          </a:p>
        </p:txBody>
      </p:sp>
      <p:sp>
        <p:nvSpPr>
          <p:cNvPr id="3" name="Text Placeholder 11">
            <a:extLst>
              <a:ext uri="{FF2B5EF4-FFF2-40B4-BE49-F238E27FC236}">
                <a16:creationId xmlns:a16="http://schemas.microsoft.com/office/drawing/2014/main" id="{C5ECA899-76AA-0C67-D3CE-4D4D5FC6A535}"/>
              </a:ext>
            </a:extLst>
          </p:cNvPr>
          <p:cNvSpPr>
            <a:spLocks noGrp="1"/>
          </p:cNvSpPr>
          <p:nvPr>
            <p:ph type="body" sz="quarter" idx="16"/>
          </p:nvPr>
        </p:nvSpPr>
        <p:spPr>
          <a:xfrm>
            <a:off x="342900" y="855663"/>
            <a:ext cx="3956050" cy="3773487"/>
          </a:xfrm>
        </p:spPr>
        <p:txBody>
          <a:bodyPr/>
          <a:lstStyle/>
          <a:p>
            <a:pPr algn="just"/>
            <a:r>
              <a:rPr lang="en-US" sz="1000" dirty="0">
                <a:hlinkClick r:id="rId2"/>
              </a:rPr>
              <a:t>Azure API Management Policy Toolkit</a:t>
            </a:r>
            <a:endParaRPr lang="en-US" sz="1000" dirty="0"/>
          </a:p>
          <a:p>
            <a:pPr algn="just"/>
            <a:r>
              <a:rPr lang="en-US" sz="1000" dirty="0"/>
              <a:t>MS announced the early release of the </a:t>
            </a:r>
            <a:r>
              <a:rPr lang="en-US" sz="1000" b="1" dirty="0"/>
              <a:t>Azure API Management Policy </a:t>
            </a:r>
            <a:r>
              <a:rPr lang="en-US" sz="1000" dirty="0"/>
              <a:t>Toolkit, a set of libraries and tools designed to change how developers work with API Management policies, making policy management more approachable, testable, and efficient for developers. </a:t>
            </a:r>
          </a:p>
          <a:p>
            <a:pPr algn="just"/>
            <a:endParaRPr lang="en-US" sz="1000" dirty="0"/>
          </a:p>
        </p:txBody>
      </p:sp>
    </p:spTree>
    <p:extLst>
      <p:ext uri="{BB962C8B-B14F-4D97-AF65-F5344CB8AC3E}">
        <p14:creationId xmlns:p14="http://schemas.microsoft.com/office/powerpoint/2010/main" val="13599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Information</a:t>
            </a:r>
          </a:p>
        </p:txBody>
      </p:sp>
    </p:spTree>
    <p:extLst>
      <p:ext uri="{BB962C8B-B14F-4D97-AF65-F5344CB8AC3E}">
        <p14:creationId xmlns:p14="http://schemas.microsoft.com/office/powerpoint/2010/main" val="12760416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E4E97-A385-759E-BD70-47D0B91CA39E}"/>
              </a:ext>
            </a:extLst>
          </p:cNvPr>
          <p:cNvSpPr>
            <a:spLocks noGrp="1"/>
          </p:cNvSpPr>
          <p:nvPr>
            <p:ph type="body" sz="quarter" idx="10"/>
          </p:nvPr>
        </p:nvSpPr>
        <p:spPr>
          <a:xfrm>
            <a:off x="342900" y="855080"/>
            <a:ext cx="8455914" cy="3774069"/>
          </a:xfrm>
        </p:spPr>
        <p:txBody>
          <a:bodyPr/>
          <a:lstStyle/>
          <a:p>
            <a:r>
              <a:rPr lang="en-US" dirty="0">
                <a:hlinkClick r:id="rId2"/>
              </a:rPr>
              <a:t>Azure Times GitHub Repo</a:t>
            </a:r>
            <a:endParaRPr lang="en-US" dirty="0"/>
          </a:p>
        </p:txBody>
      </p:sp>
      <p:sp>
        <p:nvSpPr>
          <p:cNvPr id="3" name="Title 2">
            <a:extLst>
              <a:ext uri="{FF2B5EF4-FFF2-40B4-BE49-F238E27FC236}">
                <a16:creationId xmlns:a16="http://schemas.microsoft.com/office/drawing/2014/main" id="{78BEF490-0130-4022-0399-BE422CD7CB94}"/>
              </a:ext>
            </a:extLst>
          </p:cNvPr>
          <p:cNvSpPr>
            <a:spLocks noGrp="1"/>
          </p:cNvSpPr>
          <p:nvPr>
            <p:ph type="title"/>
          </p:nvPr>
        </p:nvSpPr>
        <p:spPr/>
        <p:txBody>
          <a:bodyPr/>
          <a:lstStyle/>
          <a:p>
            <a:r>
              <a:rPr lang="en-US" sz="1800" dirty="0"/>
              <a:t>Information</a:t>
            </a:r>
            <a:br>
              <a:rPr lang="en-US" sz="1800" dirty="0"/>
            </a:br>
            <a:endParaRPr lang="en-US" dirty="0"/>
          </a:p>
        </p:txBody>
      </p:sp>
    </p:spTree>
    <p:extLst>
      <p:ext uri="{BB962C8B-B14F-4D97-AF65-F5344CB8AC3E}">
        <p14:creationId xmlns:p14="http://schemas.microsoft.com/office/powerpoint/2010/main" val="747681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Questions</a:t>
            </a:r>
          </a:p>
        </p:txBody>
      </p:sp>
    </p:spTree>
    <p:extLst>
      <p:ext uri="{BB962C8B-B14F-4D97-AF65-F5344CB8AC3E}">
        <p14:creationId xmlns:p14="http://schemas.microsoft.com/office/powerpoint/2010/main" val="248270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6271326" cy="1714500"/>
          </a:xfrm>
        </p:spPr>
        <p:txBody>
          <a:bodyPr/>
          <a:lstStyle/>
          <a:p>
            <a:r>
              <a:rPr lang="en-US" sz="4000" dirty="0"/>
              <a:t>Security &amp; Identity</a:t>
            </a:r>
          </a:p>
        </p:txBody>
      </p:sp>
    </p:spTree>
    <p:extLst>
      <p:ext uri="{BB962C8B-B14F-4D97-AF65-F5344CB8AC3E}">
        <p14:creationId xmlns:p14="http://schemas.microsoft.com/office/powerpoint/2010/main" val="311792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959966"/>
          </a:xfrm>
        </p:spPr>
        <p:txBody>
          <a:bodyPr/>
          <a:lstStyle/>
          <a:p>
            <a:pPr algn="just"/>
            <a:r>
              <a:rPr lang="en-US" dirty="0">
                <a:hlinkClick r:id="rId2"/>
              </a:rPr>
              <a:t>Administrator protection on Windows 11</a:t>
            </a:r>
            <a:endParaRPr lang="en-US" dirty="0"/>
          </a:p>
          <a:p>
            <a:pPr algn="just"/>
            <a:r>
              <a:rPr lang="en-US" dirty="0"/>
              <a:t>Administrator protection aims to</a:t>
            </a:r>
            <a:r>
              <a:rPr lang="en-US" b="1" dirty="0"/>
              <a:t> protect users while still allowing them to perform necessary functions </a:t>
            </a:r>
            <a:r>
              <a:rPr lang="en-US" dirty="0"/>
              <a:t>with </a:t>
            </a:r>
            <a:r>
              <a:rPr lang="en-US" b="1" dirty="0"/>
              <a:t>just-in-time administrator privileges</a:t>
            </a:r>
            <a:r>
              <a:rPr lang="en-US" dirty="0"/>
              <a:t>. Administrator protection requires that a user verify their identity </a:t>
            </a:r>
            <a:r>
              <a:rPr lang="en-US" b="1" dirty="0"/>
              <a:t>with Windows Hello integrated authentication </a:t>
            </a:r>
            <a:r>
              <a:rPr lang="en-US" dirty="0"/>
              <a:t>before allowing any action that requires administrator privileges. These actions include installing software, changing system settings like the time or the registry, and accessing sensitive data. </a:t>
            </a:r>
            <a:r>
              <a:rPr lang="en-US" b="1" dirty="0"/>
              <a:t>Administrator protection minimizes the risk of the user making </a:t>
            </a:r>
            <a:r>
              <a:rPr lang="en-US" dirty="0"/>
              <a:t>a system-level change by mistake, and, more importantly, helps prevent malware from making silent changes to the system without the user knowing.</a:t>
            </a:r>
          </a:p>
        </p:txBody>
      </p:sp>
      <p:pic>
        <p:nvPicPr>
          <p:cNvPr id="3" name="Picture 2">
            <a:extLst>
              <a:ext uri="{FF2B5EF4-FFF2-40B4-BE49-F238E27FC236}">
                <a16:creationId xmlns:a16="http://schemas.microsoft.com/office/drawing/2014/main" id="{60BDEB8B-9E5B-D0B3-3229-8CBBF2DFA3D5}"/>
              </a:ext>
            </a:extLst>
          </p:cNvPr>
          <p:cNvPicPr>
            <a:picLocks noChangeAspect="1"/>
          </p:cNvPicPr>
          <p:nvPr/>
        </p:nvPicPr>
        <p:blipFill>
          <a:blip r:embed="rId3"/>
          <a:stretch>
            <a:fillRect/>
          </a:stretch>
        </p:blipFill>
        <p:spPr>
          <a:xfrm>
            <a:off x="1260559" y="2815047"/>
            <a:ext cx="1947240" cy="2099854"/>
          </a:xfrm>
          <a:prstGeom prst="rect">
            <a:avLst/>
          </a:prstGeom>
        </p:spPr>
      </p:pic>
      <p:pic>
        <p:nvPicPr>
          <p:cNvPr id="5" name="Picture 4">
            <a:extLst>
              <a:ext uri="{FF2B5EF4-FFF2-40B4-BE49-F238E27FC236}">
                <a16:creationId xmlns:a16="http://schemas.microsoft.com/office/drawing/2014/main" id="{9D54336B-CA01-B513-A089-FC3753699303}"/>
              </a:ext>
            </a:extLst>
          </p:cNvPr>
          <p:cNvPicPr>
            <a:picLocks noChangeAspect="1"/>
          </p:cNvPicPr>
          <p:nvPr/>
        </p:nvPicPr>
        <p:blipFill>
          <a:blip r:embed="rId4"/>
          <a:stretch>
            <a:fillRect/>
          </a:stretch>
        </p:blipFill>
        <p:spPr>
          <a:xfrm>
            <a:off x="4768850" y="452302"/>
            <a:ext cx="3896883" cy="4238896"/>
          </a:xfrm>
          <a:prstGeom prst="rect">
            <a:avLst/>
          </a:prstGeom>
        </p:spPr>
      </p:pic>
    </p:spTree>
    <p:extLst>
      <p:ext uri="{BB962C8B-B14F-4D97-AF65-F5344CB8AC3E}">
        <p14:creationId xmlns:p14="http://schemas.microsoft.com/office/powerpoint/2010/main" val="4933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theme/theme1.xml><?xml version="1.0" encoding="utf-8"?>
<a:theme xmlns:a="http://schemas.openxmlformats.org/drawingml/2006/main" name="Continuum Theme">
  <a:themeElements>
    <a:clrScheme name="EPAM Continuum Final">
      <a:dk1>
        <a:srgbClr val="222222"/>
      </a:dk1>
      <a:lt1>
        <a:srgbClr val="FFFFFF"/>
      </a:lt1>
      <a:dk2>
        <a:srgbClr val="A0A0A0"/>
      </a:dk2>
      <a:lt2>
        <a:srgbClr val="DBDAD6"/>
      </a:lt2>
      <a:accent1>
        <a:srgbClr val="545454"/>
      </a:accent1>
      <a:accent2>
        <a:srgbClr val="FFC000"/>
      </a:accent2>
      <a:accent3>
        <a:srgbClr val="38C2D7"/>
      </a:accent3>
      <a:accent4>
        <a:srgbClr val="445464"/>
      </a:accent4>
      <a:accent5>
        <a:srgbClr val="008ACE"/>
      </a:accent5>
      <a:accent6>
        <a:srgbClr val="E53B2E"/>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3A9FD6A1D2BC41832AF270024651C7" ma:contentTypeVersion="6" ma:contentTypeDescription="Create a new document." ma:contentTypeScope="" ma:versionID="0421700c9180782018be286cde8a21da">
  <xsd:schema xmlns:xsd="http://www.w3.org/2001/XMLSchema" xmlns:xs="http://www.w3.org/2001/XMLSchema" xmlns:p="http://schemas.microsoft.com/office/2006/metadata/properties" xmlns:ns2="2e7e23d5-2c80-4164-89d2-1708db4037b8" xmlns:ns3="4e7ac07f-2cd6-47aa-8863-e3015989625c" targetNamespace="http://schemas.microsoft.com/office/2006/metadata/properties" ma:root="true" ma:fieldsID="541d07e3f89946b63e942fc7370dae48" ns2:_="" ns3:_="">
    <xsd:import namespace="2e7e23d5-2c80-4164-89d2-1708db4037b8"/>
    <xsd:import namespace="4e7ac07f-2cd6-47aa-8863-e301598962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23d5-2c80-4164-89d2-1708db4037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7ac07f-2cd6-47aa-8863-e301598962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D63988-C0DC-4185-91C3-6687DBA2F390}">
  <ds:schemaRefs>
    <ds:schemaRef ds:uri="2e7e23d5-2c80-4164-89d2-1708db4037b8"/>
    <ds:schemaRef ds:uri="4e7ac07f-2cd6-47aa-8863-e301598962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E7C614-AA74-4D4D-9D2D-D96DA5126C78}">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e7e23d5-2c80-4164-89d2-1708db4037b8"/>
    <ds:schemaRef ds:uri="http://purl.org/dc/dcmitype/"/>
    <ds:schemaRef ds:uri="http://schemas.openxmlformats.org/package/2006/metadata/core-properties"/>
    <ds:schemaRef ds:uri="4e7ac07f-2cd6-47aa-8863-e3015989625c"/>
    <ds:schemaRef ds:uri="http://www.w3.org/XML/1998/namespace"/>
  </ds:schemaRefs>
</ds:datastoreItem>
</file>

<file path=customXml/itemProps3.xml><?xml version="1.0" encoding="utf-8"?>
<ds:datastoreItem xmlns:ds="http://schemas.openxmlformats.org/officeDocument/2006/customXml" ds:itemID="{EE04B39D-0CBA-4F8F-8809-785207E87965}">
  <ds:schemaRefs>
    <ds:schemaRef ds:uri="http://schemas.microsoft.com/sharepoint/v3/contenttype/forms"/>
  </ds:schemaRefs>
</ds:datastoreItem>
</file>

<file path=docMetadata/LabelInfo.xml><?xml version="1.0" encoding="utf-8"?>
<clbl:labelList xmlns:clbl="http://schemas.microsoft.com/office/2020/mipLabelMetadata">
  <clbl:label id="{2590e1b2-66ea-4d45-b1aa-185c322e3ba5}" enabled="1" method="Standard" siteId="{40a64d0b-f2f9-4a34-b1b3-0992ac0e5e4e}" contentBits="0" removed="0"/>
</clbl:labelList>
</file>

<file path=docProps/app.xml><?xml version="1.0" encoding="utf-8"?>
<Properties xmlns="http://schemas.openxmlformats.org/officeDocument/2006/extended-properties" xmlns:vt="http://schemas.openxmlformats.org/officeDocument/2006/docPropsVTypes">
  <Template>Covers</Template>
  <TotalTime>3898</TotalTime>
  <Words>14591</Words>
  <Application>Microsoft Office PowerPoint</Application>
  <PresentationFormat>On-screen Show (16:9)</PresentationFormat>
  <Paragraphs>611</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Human Sans</vt:lpstr>
      <vt:lpstr>Human Sans Regular</vt:lpstr>
      <vt:lpstr>Continuum Theme</vt:lpstr>
      <vt:lpstr>Azure Times #142</vt:lpstr>
      <vt:lpstr>PowerPoint Presentation</vt:lpstr>
      <vt:lpstr>Networking Updates</vt:lpstr>
      <vt:lpstr>Networking Updates</vt:lpstr>
      <vt:lpstr>Networking Updates</vt:lpstr>
      <vt:lpstr>Networking Updates</vt:lpstr>
      <vt:lpstr>Networking Updates</vt:lpstr>
      <vt:lpstr>PowerPoint Presentation</vt:lpstr>
      <vt:lpstr>Security &amp; Identity Updates</vt:lpstr>
      <vt:lpstr>Security &amp; Identity Updates</vt:lpstr>
      <vt:lpstr>PowerPoint Presentation</vt:lpstr>
      <vt:lpstr>Management &amp; Governance Updates</vt:lpstr>
      <vt:lpstr>Management &amp; Governance Updates</vt:lpstr>
      <vt:lpstr>Management &amp; Governance Updates</vt:lpstr>
      <vt:lpstr>Management &amp; Governance Updates</vt:lpstr>
      <vt:lpstr>Management &amp; Governance Updates</vt:lpstr>
      <vt:lpstr>Management &amp; Governance Updates</vt:lpstr>
      <vt:lpstr>Management &amp; Governance Updates</vt:lpstr>
      <vt:lpstr>PowerPoint Presentation</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PowerPoint Presentation</vt:lpstr>
      <vt:lpstr>Storage &amp; Data Updates</vt:lpstr>
      <vt:lpstr>Storage &amp; Data Updates</vt:lpstr>
      <vt:lpstr>Storage &amp; Data Updates</vt:lpstr>
      <vt:lpstr>Storage &amp; Data Updates</vt:lpstr>
      <vt:lpstr>PowerPoint Presentation</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PowerPoint Presentation</vt:lpstr>
      <vt:lpstr>Integration Updates</vt:lpstr>
      <vt:lpstr>Integration Updates</vt:lpstr>
      <vt:lpstr>Integration Updates</vt:lpstr>
      <vt:lpstr>Integration Updates</vt:lpstr>
      <vt:lpstr>Integration Updates</vt:lpstr>
      <vt:lpstr>Integration Updates</vt:lpstr>
      <vt:lpstr>Integration Updates</vt:lpstr>
      <vt:lpstr>Integration Updates</vt:lpstr>
      <vt:lpstr>Integration Updates</vt:lpstr>
      <vt:lpstr>Integration Updates</vt:lpstr>
      <vt:lpstr>Integration Updates</vt:lpstr>
      <vt:lpstr>PowerPoint Presentation</vt:lpstr>
      <vt:lpstr>ML &amp; AI &amp; IOT Updates</vt:lpstr>
      <vt:lpstr>ML &amp; AI &amp; IOT Updates</vt:lpstr>
      <vt:lpstr>ML &amp; AI &amp; IOT Updates</vt:lpstr>
      <vt:lpstr>PowerPoint Presentation</vt:lpstr>
      <vt:lpstr>DevOps &amp; IaC &amp; Automation</vt:lpstr>
      <vt:lpstr>DevOps &amp; IaC &amp; Automation</vt:lpstr>
      <vt:lpstr>DevOps &amp; IaC &amp; Automation</vt:lpstr>
      <vt:lpstr>PowerPoint Presentation</vt:lpstr>
      <vt:lpstr>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Maksim Admin Rotar</cp:lastModifiedBy>
  <cp:revision>493</cp:revision>
  <dcterms:created xsi:type="dcterms:W3CDTF">2018-01-26T19:23:30Z</dcterms:created>
  <dcterms:modified xsi:type="dcterms:W3CDTF">2024-11-24T14:51:58Z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0x0101008C3A9FD6A1D2BC41832AF270024651C7</vt:lpwstr>
  </property>
</Properties>
</file>